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8" r:id="rId3"/>
    <p:sldId id="368" r:id="rId4"/>
    <p:sldId id="462" r:id="rId5"/>
    <p:sldId id="369" r:id="rId6"/>
    <p:sldId id="439" r:id="rId7"/>
    <p:sldId id="440" r:id="rId8"/>
    <p:sldId id="463" r:id="rId9"/>
    <p:sldId id="464" r:id="rId10"/>
    <p:sldId id="441" r:id="rId11"/>
    <p:sldId id="406" r:id="rId12"/>
    <p:sldId id="430" r:id="rId13"/>
    <p:sldId id="454" r:id="rId14"/>
    <p:sldId id="442" r:id="rId15"/>
    <p:sldId id="465" r:id="rId16"/>
    <p:sldId id="431" r:id="rId17"/>
    <p:sldId id="466" r:id="rId18"/>
    <p:sldId id="432" r:id="rId19"/>
    <p:sldId id="370" r:id="rId20"/>
    <p:sldId id="455" r:id="rId21"/>
    <p:sldId id="443" r:id="rId22"/>
    <p:sldId id="467" r:id="rId23"/>
    <p:sldId id="456" r:id="rId24"/>
    <p:sldId id="444" r:id="rId25"/>
    <p:sldId id="457" r:id="rId26"/>
    <p:sldId id="468" r:id="rId27"/>
    <p:sldId id="407" r:id="rId28"/>
    <p:sldId id="371" r:id="rId29"/>
    <p:sldId id="445" r:id="rId30"/>
    <p:sldId id="459" r:id="rId31"/>
    <p:sldId id="408" r:id="rId32"/>
    <p:sldId id="409" r:id="rId33"/>
    <p:sldId id="469" r:id="rId34"/>
    <p:sldId id="446" r:id="rId35"/>
    <p:sldId id="413" r:id="rId36"/>
    <p:sldId id="435" r:id="rId37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83" d="100"/>
          <a:sy n="83" d="100"/>
        </p:scale>
        <p:origin x="60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9.png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2.jpg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3.png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5.png"/><Relationship Id="rId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png"/><Relationship Id="rId4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hu-HU" altLang="hu-HU" sz="4000" dirty="0" err="1" smtClean="0"/>
              <a:t>Artificial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Neural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Networks</a:t>
            </a:r>
            <a:r>
              <a:rPr lang="hu-HU" altLang="hu-HU" sz="4000" dirty="0" smtClean="0"/>
              <a:t> (</a:t>
            </a:r>
            <a:r>
              <a:rPr lang="hu-HU" altLang="hu-HU" sz="4000" dirty="0" err="1" smtClean="0"/>
              <a:t>ANNs</a:t>
            </a:r>
            <a:r>
              <a:rPr lang="hu-HU" altLang="hu-HU" sz="4000" dirty="0" smtClean="0"/>
              <a:t>)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University of Szeged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Institute of </a:t>
            </a:r>
            <a:r>
              <a:rPr lang="hu-HU" altLang="hu-HU" sz="2000" dirty="0" err="1"/>
              <a:t>Informatics</a:t>
            </a: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/>
              <a:t>2023 / </a:t>
            </a:r>
            <a:r>
              <a:rPr lang="hu-HU" altLang="hu-HU" sz="2000" dirty="0" err="1"/>
              <a:t>Apr</a:t>
            </a:r>
            <a:r>
              <a:rPr lang="hu-HU" altLang="hu-HU" sz="2000" dirty="0"/>
              <a:t> / </a:t>
            </a:r>
            <a:r>
              <a:rPr lang="hu-HU" altLang="hu-HU" sz="2000" dirty="0" smtClean="0"/>
              <a:t>27</a:t>
            </a:r>
            <a:endParaRPr lang="en-US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832894"/>
            <a:ext cx="26193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en-US" sz="2800" dirty="0" smtClean="0"/>
              <a:t>So it is easy to </a:t>
            </a:r>
            <a:r>
              <a:rPr lang="hu-HU" sz="2800" dirty="0" err="1" smtClean="0"/>
              <a:t>fully</a:t>
            </a:r>
            <a:r>
              <a:rPr lang="hu-HU" sz="2800" dirty="0" smtClean="0"/>
              <a:t> </a:t>
            </a:r>
            <a:r>
              <a:rPr lang="en-US" sz="2800" dirty="0" smtClean="0"/>
              <a:t>train a perceptron, but it cannot really learn complex </a:t>
            </a:r>
            <a:r>
              <a:rPr lang="hu-HU" sz="2800" dirty="0" err="1" smtClean="0"/>
              <a:t>relation</a:t>
            </a:r>
            <a:r>
              <a:rPr lang="en-US" sz="2800" dirty="0" smtClean="0"/>
              <a:t>s…</a:t>
            </a:r>
          </a:p>
          <a:p>
            <a:r>
              <a:rPr lang="en-US" sz="2800" dirty="0"/>
              <a:t>How </a:t>
            </a:r>
            <a:r>
              <a:rPr lang="en-US" sz="2800" dirty="0" smtClean="0"/>
              <a:t>to increase </a:t>
            </a:r>
            <a:r>
              <a:rPr lang="en-US" sz="2800" dirty="0"/>
              <a:t>the power of the model? Let’s build a network!</a:t>
            </a:r>
          </a:p>
          <a:p>
            <a:r>
              <a:rPr lang="en-US" sz="2800" dirty="0"/>
              <a:t>The outputs of one layer form the inputs of the subsequent layer</a:t>
            </a:r>
          </a:p>
          <a:p>
            <a:pPr lvl="1"/>
            <a:r>
              <a:rPr lang="en-US" sz="2400" dirty="0"/>
              <a:t>Mathematically this corresponds to embedding functions into each other</a:t>
            </a:r>
          </a:p>
          <a:p>
            <a:r>
              <a:rPr lang="en-US" sz="2800" dirty="0" smtClean="0"/>
              <a:t>Classic architecture: multilayer </a:t>
            </a:r>
            <a:r>
              <a:rPr lang="en-US" sz="2800" b="1" dirty="0" smtClean="0"/>
              <a:t>feed-forward </a:t>
            </a:r>
            <a:r>
              <a:rPr lang="en-US" sz="2800" dirty="0"/>
              <a:t>network </a:t>
            </a:r>
            <a:r>
              <a:rPr lang="en-US" sz="2800" dirty="0" smtClean="0"/>
              <a:t>(fully conn.)</a:t>
            </a:r>
            <a:endParaRPr lang="en-US" sz="2800" dirty="0"/>
          </a:p>
          <a:p>
            <a:pPr lvl="1"/>
            <a:r>
              <a:rPr lang="en-US" sz="2400" dirty="0"/>
              <a:t>Each layer receives it’s input from </a:t>
            </a:r>
            <a:r>
              <a:rPr lang="en-US" sz="2400" dirty="0" smtClean="0"/>
              <a:t>the previous </a:t>
            </a:r>
            <a:r>
              <a:rPr lang="en-US" sz="2400" dirty="0"/>
              <a:t>layer</a:t>
            </a:r>
          </a:p>
          <a:p>
            <a:pPr lvl="1"/>
            <a:r>
              <a:rPr lang="en-US" sz="2400" dirty="0"/>
              <a:t>The layers are „fully connected”: </a:t>
            </a:r>
            <a:r>
              <a:rPr lang="en-US" sz="2400" dirty="0" smtClean="0"/>
              <a:t>each </a:t>
            </a:r>
            <a:r>
              <a:rPr lang="en-US" sz="2400" dirty="0"/>
              <a:t>neuron </a:t>
            </a:r>
            <a:br>
              <a:rPr lang="en-US" sz="2400" dirty="0"/>
            </a:br>
            <a:r>
              <a:rPr lang="en-US" sz="2400" dirty="0" smtClean="0"/>
              <a:t>is connected with </a:t>
            </a:r>
            <a:r>
              <a:rPr lang="en-US" sz="2400" dirty="0"/>
              <a:t>each </a:t>
            </a:r>
            <a:r>
              <a:rPr lang="en-US" sz="2400" dirty="0" smtClean="0"/>
              <a:t>neuron</a:t>
            </a:r>
            <a:endParaRPr lang="en-US" sz="2400" dirty="0"/>
          </a:p>
          <a:p>
            <a:pPr lvl="1"/>
            <a:r>
              <a:rPr lang="en-US" sz="2400" dirty="0"/>
              <a:t>Only </a:t>
            </a:r>
            <a:r>
              <a:rPr lang="en-US" sz="2400" dirty="0" smtClean="0"/>
              <a:t>feed-forward </a:t>
            </a:r>
            <a:r>
              <a:rPr lang="en-US" sz="2400" dirty="0"/>
              <a:t>connections</a:t>
            </a:r>
          </a:p>
          <a:p>
            <a:endParaRPr lang="en-US" sz="28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Neural networks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14908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501009"/>
            <a:ext cx="4368134" cy="33478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14" y="1124745"/>
            <a:ext cx="4404782" cy="23762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Alternatives to neural network structures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710536" cy="4525963"/>
          </a:xfrm>
        </p:spPr>
        <p:txBody>
          <a:bodyPr/>
          <a:lstStyle/>
          <a:p>
            <a:r>
              <a:rPr lang="en-US" sz="2800" dirty="0"/>
              <a:t>Relatively unusual, but:</a:t>
            </a:r>
          </a:p>
          <a:p>
            <a:pPr lvl="1"/>
            <a:r>
              <a:rPr lang="en-US" sz="2400" dirty="0"/>
              <a:t>We may construct a </a:t>
            </a:r>
            <a:r>
              <a:rPr lang="en-US" sz="2400" dirty="0" smtClean="0"/>
              <a:t>“sparse” </a:t>
            </a:r>
            <a:r>
              <a:rPr lang="en-US" sz="2400" dirty="0"/>
              <a:t>network instead of a fully connected one</a:t>
            </a:r>
          </a:p>
          <a:p>
            <a:pPr lvl="1"/>
            <a:r>
              <a:rPr lang="en-US" sz="2400" dirty="0"/>
              <a:t>The connections may </a:t>
            </a:r>
            <a:r>
              <a:rPr lang="en-US" sz="2400" dirty="0" smtClean="0"/>
              <a:t>also skip </a:t>
            </a:r>
            <a:r>
              <a:rPr lang="en-US" sz="2400" dirty="0"/>
              <a:t>layers</a:t>
            </a:r>
          </a:p>
          <a:p>
            <a:r>
              <a:rPr lang="en-US" sz="2800" dirty="0"/>
              <a:t>A recurrent structure is also viable, but it is much more difficult to </a:t>
            </a:r>
            <a:r>
              <a:rPr lang="en-US" sz="2800" dirty="0" smtClean="0"/>
              <a:t>train (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recurrent </a:t>
            </a:r>
            <a:r>
              <a:rPr lang="en-US" sz="2800" dirty="0"/>
              <a:t>neural networks)</a:t>
            </a:r>
          </a:p>
          <a:p>
            <a:pPr lvl="1"/>
            <a:r>
              <a:rPr lang="en-US" sz="2400" dirty="0"/>
              <a:t>In practice, these are </a:t>
            </a:r>
            <a:r>
              <a:rPr lang="en-US" sz="2400" dirty="0" smtClean="0"/>
              <a:t>mainly used </a:t>
            </a:r>
            <a:r>
              <a:rPr lang="en-US" sz="2400" dirty="0"/>
              <a:t>to model time </a:t>
            </a:r>
            <a:r>
              <a:rPr lang="en-US" sz="2400" dirty="0" smtClean="0"/>
              <a:t>series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Representation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power</a:t>
            </a:r>
            <a:r>
              <a:rPr lang="hu-HU" altLang="hu-HU" dirty="0">
                <a:solidFill>
                  <a:schemeClr val="tx1"/>
                </a:solidFill>
              </a:rPr>
              <a:t> of a </a:t>
            </a:r>
            <a:r>
              <a:rPr lang="hu-HU" altLang="hu-HU" dirty="0" err="1">
                <a:solidFill>
                  <a:schemeClr val="tx1"/>
                </a:solidFill>
              </a:rPr>
              <a:t>neural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network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8726760" cy="4525963"/>
          </a:xfrm>
        </p:spPr>
        <p:txBody>
          <a:bodyPr/>
          <a:lstStyle/>
          <a:p>
            <a:r>
              <a:rPr lang="en-US" sz="2800" dirty="0"/>
              <a:t>Separating a convex area: 1 hidden layer is enough</a:t>
            </a:r>
          </a:p>
          <a:p>
            <a:pPr lvl="1"/>
            <a:r>
              <a:rPr lang="en-US" sz="2400" dirty="0"/>
              <a:t>Each neuron in the hidden layer corresponds to one</a:t>
            </a:r>
            <a:br>
              <a:rPr lang="en-US" sz="2400" dirty="0"/>
            </a:br>
            <a:r>
              <a:rPr lang="en-US" sz="2400" dirty="0"/>
              <a:t>boundary line</a:t>
            </a:r>
          </a:p>
          <a:p>
            <a:pPr lvl="1"/>
            <a:r>
              <a:rPr lang="en-US" sz="2400" dirty="0"/>
              <a:t>The output neuron performs an AND operation: it fires </a:t>
            </a:r>
            <a:br>
              <a:rPr lang="en-US" sz="2400" dirty="0"/>
            </a:br>
            <a:r>
              <a:rPr lang="en-US" sz="2400" dirty="0"/>
              <a:t>where ALL the hidden neurons fire</a:t>
            </a:r>
          </a:p>
          <a:p>
            <a:r>
              <a:rPr lang="en-US" sz="2800" dirty="0"/>
              <a:t>Learning an arbitrary (non-convex, not connected) </a:t>
            </a:r>
            <a:r>
              <a:rPr lang="en-US" sz="2800" dirty="0" smtClean="0"/>
              <a:t>area: 2 </a:t>
            </a:r>
            <a:r>
              <a:rPr lang="en-US" sz="2800" dirty="0"/>
              <a:t>hidden layers are enough</a:t>
            </a:r>
          </a:p>
          <a:p>
            <a:pPr lvl="1"/>
            <a:r>
              <a:rPr lang="en-US" sz="2400" dirty="0"/>
              <a:t>Neurons in the first hidden layer correspond to lines</a:t>
            </a:r>
          </a:p>
          <a:p>
            <a:pPr lvl="1"/>
            <a:r>
              <a:rPr lang="en-US" sz="2400" dirty="0"/>
              <a:t>Neurons in the second hidden layer perform AND </a:t>
            </a:r>
            <a:br>
              <a:rPr lang="en-US" sz="2400" dirty="0"/>
            </a:br>
            <a:r>
              <a:rPr lang="en-US" sz="2400" dirty="0"/>
              <a:t>operations to cover convex areas</a:t>
            </a:r>
          </a:p>
          <a:p>
            <a:pPr lvl="1"/>
            <a:r>
              <a:rPr lang="en-US" sz="2400" dirty="0"/>
              <a:t>The output neuron connects these areas by an OR operation into non-convex, non-continuous </a:t>
            </a:r>
            <a:r>
              <a:rPr lang="en-US" sz="2400" dirty="0" smtClean="0"/>
              <a:t>regions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88" y="1268760"/>
            <a:ext cx="2781776" cy="25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60" y="3789040"/>
            <a:ext cx="2528888" cy="244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0" y="4149080"/>
            <a:ext cx="3795939" cy="27089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 err="1" smtClean="0">
                <a:solidFill>
                  <a:schemeClr val="tx1"/>
                </a:solidFill>
              </a:rPr>
              <a:t>Representation</a:t>
            </a:r>
            <a:r>
              <a:rPr lang="hu-HU" altLang="hu-HU" sz="4200" dirty="0" smtClean="0">
                <a:solidFill>
                  <a:schemeClr val="tx1"/>
                </a:solidFill>
              </a:rPr>
              <a:t> </a:t>
            </a:r>
            <a:r>
              <a:rPr lang="hu-HU" altLang="hu-HU" sz="4200" dirty="0" err="1">
                <a:solidFill>
                  <a:schemeClr val="tx1"/>
                </a:solidFill>
              </a:rPr>
              <a:t>power</a:t>
            </a:r>
            <a:r>
              <a:rPr lang="hu-HU" altLang="hu-HU" sz="4200" dirty="0">
                <a:solidFill>
                  <a:schemeClr val="tx1"/>
                </a:solidFill>
              </a:rPr>
              <a:t> of a </a:t>
            </a:r>
            <a:r>
              <a:rPr lang="hu-HU" altLang="hu-HU" sz="4200" dirty="0" err="1">
                <a:solidFill>
                  <a:schemeClr val="tx1"/>
                </a:solidFill>
              </a:rPr>
              <a:t>neural</a:t>
            </a:r>
            <a:r>
              <a:rPr lang="hu-HU" altLang="hu-HU" sz="4200" dirty="0">
                <a:solidFill>
                  <a:schemeClr val="tx1"/>
                </a:solidFill>
              </a:rPr>
              <a:t> </a:t>
            </a:r>
            <a:r>
              <a:rPr lang="hu-HU" altLang="hu-HU" sz="4200" dirty="0" err="1">
                <a:solidFill>
                  <a:schemeClr val="tx1"/>
                </a:solidFill>
              </a:rPr>
              <a:t>network</a:t>
            </a:r>
            <a:r>
              <a:rPr lang="en-US" altLang="hu-HU" sz="4200" dirty="0" smtClean="0">
                <a:solidFill>
                  <a:schemeClr val="tx1"/>
                </a:solidFill>
              </a:rPr>
              <a:t> </a:t>
            </a:r>
            <a:r>
              <a:rPr lang="en-US" altLang="hu-HU" sz="4200" dirty="0" smtClean="0">
                <a:solidFill>
                  <a:schemeClr val="tx1"/>
                </a:solidFill>
              </a:rPr>
              <a:t>#2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342384" cy="4525963"/>
          </a:xfrm>
        </p:spPr>
        <p:txBody>
          <a:bodyPr/>
          <a:lstStyle/>
          <a:p>
            <a:r>
              <a:rPr lang="en-US" sz="2800" dirty="0"/>
              <a:t>Theoretically any practical learning task can be solved by </a:t>
            </a:r>
            <a:r>
              <a:rPr lang="en-US" sz="2800" dirty="0" smtClean="0"/>
              <a:t>a </a:t>
            </a:r>
            <a:r>
              <a:rPr lang="en-US" sz="2800" dirty="0"/>
              <a:t>neural network with </a:t>
            </a:r>
            <a:r>
              <a:rPr lang="en-US" sz="2800" dirty="0" smtClean="0"/>
              <a:t>only two hidden </a:t>
            </a:r>
            <a:r>
              <a:rPr lang="en-US" sz="2800" dirty="0"/>
              <a:t>layers</a:t>
            </a:r>
          </a:p>
          <a:p>
            <a:r>
              <a:rPr lang="en-US" sz="2800" dirty="0" smtClean="0"/>
              <a:t>Assuming that we have: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dirty="0"/>
              <a:t>infinite amount of training </a:t>
            </a:r>
            <a:r>
              <a:rPr lang="en-US" sz="2400" dirty="0" smtClean="0"/>
              <a:t>data,</a:t>
            </a:r>
          </a:p>
          <a:p>
            <a:pPr lvl="1"/>
            <a:r>
              <a:rPr lang="en-US" sz="2400" dirty="0" smtClean="0"/>
              <a:t>infinite </a:t>
            </a:r>
            <a:r>
              <a:rPr lang="en-US" sz="2400" dirty="0"/>
              <a:t>number of </a:t>
            </a:r>
            <a:r>
              <a:rPr lang="en-US" sz="2400" dirty="0" smtClean="0"/>
              <a:t>neurons,</a:t>
            </a:r>
          </a:p>
          <a:p>
            <a:pPr lvl="1"/>
            <a:r>
              <a:rPr lang="en-US" sz="2400" dirty="0" smtClean="0"/>
              <a:t>and </a:t>
            </a:r>
            <a:r>
              <a:rPr lang="en-US" sz="2400" dirty="0"/>
              <a:t>a training algorithm which guarantees global optimum</a:t>
            </a:r>
            <a:r>
              <a:rPr lang="en-US" sz="2400" dirty="0" smtClean="0"/>
              <a:t>…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842" y="1196752"/>
            <a:ext cx="5358558" cy="32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255898"/>
            <a:ext cx="5225838" cy="38373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200" dirty="0" err="1">
                <a:solidFill>
                  <a:schemeClr val="tx1"/>
                </a:solidFill>
              </a:rPr>
              <a:t>Connection</a:t>
            </a:r>
            <a:r>
              <a:rPr lang="hu-HU" altLang="hu-HU" sz="4200" dirty="0">
                <a:solidFill>
                  <a:schemeClr val="tx1"/>
                </a:solidFill>
              </a:rPr>
              <a:t> </a:t>
            </a:r>
            <a:r>
              <a:rPr lang="hu-HU" altLang="hu-HU" sz="4200" dirty="0" err="1">
                <a:solidFill>
                  <a:schemeClr val="tx1"/>
                </a:solidFill>
              </a:rPr>
              <a:t>with</a:t>
            </a:r>
            <a:r>
              <a:rPr lang="hu-HU" altLang="hu-HU" sz="4200" dirty="0">
                <a:solidFill>
                  <a:schemeClr val="tx1"/>
                </a:solidFill>
              </a:rPr>
              <a:t> </a:t>
            </a:r>
            <a:r>
              <a:rPr lang="hu-HU" altLang="hu-HU" sz="4200" dirty="0" err="1">
                <a:solidFill>
                  <a:schemeClr val="tx1"/>
                </a:solidFill>
              </a:rPr>
              <a:t>statistical</a:t>
            </a:r>
            <a:r>
              <a:rPr lang="hu-HU" altLang="hu-HU" sz="4200" dirty="0">
                <a:solidFill>
                  <a:schemeClr val="tx1"/>
                </a:solidFill>
              </a:rPr>
              <a:t> </a:t>
            </a:r>
            <a:r>
              <a:rPr lang="hu-HU" altLang="hu-HU" sz="4200" dirty="0" err="1">
                <a:solidFill>
                  <a:schemeClr val="tx1"/>
                </a:solidFill>
              </a:rPr>
              <a:t>pattern</a:t>
            </a:r>
            <a:r>
              <a:rPr lang="hu-HU" altLang="hu-HU" sz="4200" dirty="0">
                <a:solidFill>
                  <a:schemeClr val="tx1"/>
                </a:solidFill>
              </a:rPr>
              <a:t> </a:t>
            </a:r>
            <a:r>
              <a:rPr lang="hu-HU" altLang="hu-HU" sz="4200" dirty="0" err="1">
                <a:solidFill>
                  <a:schemeClr val="tx1"/>
                </a:solidFill>
              </a:rPr>
              <a:t>recognition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en-US" sz="2800" dirty="0"/>
              <a:t>The previous slide showed how can a network separate the classes </a:t>
            </a:r>
            <a:endParaRPr lang="en-US" sz="2800" dirty="0" smtClean="0"/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/>
              <a:t>geometrical </a:t>
            </a:r>
            <a:r>
              <a:rPr lang="en-US" sz="2400" dirty="0" smtClean="0"/>
              <a:t>view</a:t>
            </a:r>
            <a:endParaRPr lang="en-US" sz="2400" dirty="0"/>
          </a:p>
          <a:p>
            <a:r>
              <a:rPr lang="en-US" sz="2800" dirty="0"/>
              <a:t>But it can also be showed that the operation of the network also can be interpreted by the </a:t>
            </a:r>
            <a:r>
              <a:rPr lang="en-US" sz="2800" b="1" dirty="0"/>
              <a:t>decision theoretic </a:t>
            </a:r>
            <a:r>
              <a:rPr lang="en-US" sz="2800" b="1" dirty="0" smtClean="0"/>
              <a:t>view</a:t>
            </a:r>
          </a:p>
          <a:p>
            <a:pPr lvl="1"/>
            <a:r>
              <a:rPr lang="en-US" sz="2400" dirty="0" smtClean="0"/>
              <a:t>Under </a:t>
            </a:r>
            <a:r>
              <a:rPr lang="en-US" sz="2400" dirty="0"/>
              <a:t>certain conditions</a:t>
            </a:r>
          </a:p>
          <a:p>
            <a:r>
              <a:rPr lang="en-US" sz="2800" dirty="0" smtClean="0"/>
              <a:t>To do this, we focus on the output layer</a:t>
            </a:r>
            <a:endParaRPr lang="hu-HU" sz="28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26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3800" dirty="0" err="1">
                <a:solidFill>
                  <a:schemeClr val="tx1"/>
                </a:solidFill>
              </a:rPr>
              <a:t>Connection</a:t>
            </a:r>
            <a:r>
              <a:rPr lang="hu-HU" altLang="hu-HU" sz="3800" dirty="0">
                <a:solidFill>
                  <a:schemeClr val="tx1"/>
                </a:solidFill>
              </a:rPr>
              <a:t> </a:t>
            </a:r>
            <a:r>
              <a:rPr lang="hu-HU" altLang="hu-HU" sz="3800" dirty="0" err="1">
                <a:solidFill>
                  <a:schemeClr val="tx1"/>
                </a:solidFill>
              </a:rPr>
              <a:t>with</a:t>
            </a:r>
            <a:r>
              <a:rPr lang="hu-HU" altLang="hu-HU" sz="3800" dirty="0">
                <a:solidFill>
                  <a:schemeClr val="tx1"/>
                </a:solidFill>
              </a:rPr>
              <a:t> </a:t>
            </a:r>
            <a:r>
              <a:rPr lang="hu-HU" altLang="hu-HU" sz="3800" dirty="0" err="1">
                <a:solidFill>
                  <a:schemeClr val="tx1"/>
                </a:solidFill>
              </a:rPr>
              <a:t>statistical</a:t>
            </a:r>
            <a:r>
              <a:rPr lang="hu-HU" altLang="hu-HU" sz="3800" dirty="0">
                <a:solidFill>
                  <a:schemeClr val="tx1"/>
                </a:solidFill>
              </a:rPr>
              <a:t> </a:t>
            </a:r>
            <a:r>
              <a:rPr lang="hu-HU" altLang="hu-HU" sz="3800" dirty="0" err="1">
                <a:solidFill>
                  <a:schemeClr val="tx1"/>
                </a:solidFill>
              </a:rPr>
              <a:t>pattern</a:t>
            </a:r>
            <a:r>
              <a:rPr lang="hu-HU" altLang="hu-HU" sz="3800" dirty="0">
                <a:solidFill>
                  <a:schemeClr val="tx1"/>
                </a:solidFill>
              </a:rPr>
              <a:t> </a:t>
            </a:r>
            <a:r>
              <a:rPr lang="hu-HU" altLang="hu-HU" sz="3800" dirty="0" err="1" smtClean="0">
                <a:solidFill>
                  <a:schemeClr val="tx1"/>
                </a:solidFill>
              </a:rPr>
              <a:t>recognition</a:t>
            </a:r>
            <a:r>
              <a:rPr lang="en-US" altLang="hu-HU" sz="3800" dirty="0" smtClean="0">
                <a:solidFill>
                  <a:schemeClr val="tx1"/>
                </a:solidFill>
              </a:rPr>
              <a:t> #2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814992" cy="4525963"/>
          </a:xfrm>
        </p:spPr>
        <p:txBody>
          <a:bodyPr/>
          <a:lstStyle/>
          <a:p>
            <a:r>
              <a:rPr lang="en-US" sz="2800" dirty="0" smtClean="0"/>
              <a:t>We assign an output neuron to each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/>
              <a:t> </a:t>
            </a:r>
            <a:r>
              <a:rPr lang="en-US" sz="2800" dirty="0" smtClean="0"/>
              <a:t>class</a:t>
            </a:r>
            <a:endParaRPr lang="hu-HU" sz="2800" dirty="0"/>
          </a:p>
          <a:p>
            <a:pPr lvl="1"/>
            <a:r>
              <a:rPr lang="en-US" sz="2400" dirty="0" smtClean="0"/>
              <a:t>We expect these to approximate the posterior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r>
              <a:rPr lang="en-US" sz="2400" dirty="0" smtClean="0"/>
              <a:t>of the given class</a:t>
            </a:r>
            <a:endParaRPr lang="hu-HU" sz="2400" dirty="0"/>
          </a:p>
          <a:p>
            <a:r>
              <a:rPr lang="en-US" sz="2800" dirty="0"/>
              <a:t>Using the outputs, we classify a given input using Bayes’ decision rule</a:t>
            </a:r>
          </a:p>
          <a:p>
            <a:pPr lvl="1"/>
            <a:r>
              <a:rPr lang="en-US" sz="2400" dirty="0"/>
              <a:t>We select class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 </a:t>
            </a:r>
            <a:r>
              <a:rPr lang="en-US" sz="2400" dirty="0"/>
              <a:t>with the largest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en-US" sz="2400" dirty="0" smtClean="0"/>
              <a:t> </a:t>
            </a:r>
            <a:r>
              <a:rPr lang="en-US" sz="2400" dirty="0"/>
              <a:t>output value</a:t>
            </a:r>
          </a:p>
          <a:p>
            <a:r>
              <a:rPr lang="en-US" sz="2800" dirty="0"/>
              <a:t>The proof that ANNs can approximate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en-US" sz="2800" dirty="0" smtClean="0"/>
              <a:t> </a:t>
            </a:r>
            <a:r>
              <a:rPr lang="en-US" sz="2800" dirty="0"/>
              <a:t>values </a:t>
            </a:r>
            <a:r>
              <a:rPr lang="en-US" sz="2800" dirty="0" smtClean="0"/>
              <a:t>(required </a:t>
            </a:r>
            <a:r>
              <a:rPr lang="en-US" sz="2800" dirty="0"/>
              <a:t>by Bayes’ </a:t>
            </a:r>
            <a:r>
              <a:rPr lang="en-US" sz="2800" dirty="0" smtClean="0"/>
              <a:t>decision) increased </a:t>
            </a:r>
            <a:r>
              <a:rPr lang="en-US" sz="2800" dirty="0"/>
              <a:t>their popularity in certain areas</a:t>
            </a:r>
          </a:p>
          <a:p>
            <a:r>
              <a:rPr lang="en-US" sz="2800" dirty="0"/>
              <a:t>Knowing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en-US" sz="2800" dirty="0" smtClean="0"/>
              <a:t> </a:t>
            </a:r>
            <a:r>
              <a:rPr lang="en-US" sz="2800" dirty="0"/>
              <a:t>probabilities can be used not only for </a:t>
            </a:r>
            <a:r>
              <a:rPr lang="en-US" sz="2800" dirty="0" smtClean="0"/>
              <a:t>classification, </a:t>
            </a:r>
            <a:r>
              <a:rPr lang="en-US" sz="2800" dirty="0"/>
              <a:t>but also for several other purposes</a:t>
            </a:r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 as a confidence </a:t>
            </a:r>
            <a:r>
              <a:rPr lang="en-US" sz="2400" dirty="0" err="1"/>
              <a:t>measue</a:t>
            </a:r>
            <a:r>
              <a:rPr lang="en-US" sz="2400" dirty="0"/>
              <a:t> of how much the given output is </a:t>
            </a:r>
            <a:r>
              <a:rPr lang="en-US" sz="2400" dirty="0" smtClean="0"/>
              <a:t>reliable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643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4000" dirty="0">
                <a:solidFill>
                  <a:schemeClr val="tx1"/>
                </a:solidFill>
              </a:rPr>
              <a:t>The </a:t>
            </a:r>
            <a:r>
              <a:rPr lang="hu-HU" altLang="hu-HU" sz="4000" dirty="0" err="1">
                <a:solidFill>
                  <a:schemeClr val="tx1"/>
                </a:solidFill>
              </a:rPr>
              <a:t>network</a:t>
            </a:r>
            <a:r>
              <a:rPr lang="hu-HU" altLang="hu-HU" sz="4000" dirty="0">
                <a:solidFill>
                  <a:schemeClr val="tx1"/>
                </a:solidFill>
              </a:rPr>
              <a:t> output </a:t>
            </a:r>
            <a:r>
              <a:rPr lang="hu-HU" altLang="hu-HU" sz="4000" dirty="0" err="1">
                <a:solidFill>
                  <a:schemeClr val="tx1"/>
                </a:solidFill>
              </a:rPr>
              <a:t>as</a:t>
            </a:r>
            <a:r>
              <a:rPr lang="hu-HU" altLang="hu-HU" sz="4000" dirty="0">
                <a:solidFill>
                  <a:schemeClr val="tx1"/>
                </a:solidFill>
              </a:rPr>
              <a:t> a </a:t>
            </a:r>
            <a:r>
              <a:rPr lang="hu-HU" altLang="hu-HU" sz="4000" dirty="0" err="1">
                <a:solidFill>
                  <a:schemeClr val="tx1"/>
                </a:solidFill>
              </a:rPr>
              <a:t>probability</a:t>
            </a:r>
            <a:r>
              <a:rPr lang="hu-HU" altLang="hu-HU" sz="4000" dirty="0">
                <a:solidFill>
                  <a:schemeClr val="tx1"/>
                </a:solidFill>
              </a:rPr>
              <a:t> </a:t>
            </a:r>
            <a:r>
              <a:rPr lang="hu-HU" altLang="hu-HU" sz="4000" dirty="0" err="1">
                <a:solidFill>
                  <a:schemeClr val="tx1"/>
                </a:solidFill>
              </a:rPr>
              <a:t>distribution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/>
              <a:t>What are the requirements for the network outputs to approximate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en-US" sz="2800" dirty="0" smtClean="0"/>
              <a:t> </a:t>
            </a:r>
            <a:r>
              <a:rPr lang="en-US" sz="2800" dirty="0"/>
              <a:t>posterior probabilities?</a:t>
            </a:r>
          </a:p>
          <a:p>
            <a:r>
              <a:rPr lang="en-US" sz="2800" dirty="0"/>
              <a:t>There should be an output neuron assigned to each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/>
              <a:t> </a:t>
            </a:r>
            <a:r>
              <a:rPr lang="en-US" sz="2800" dirty="0"/>
              <a:t>class</a:t>
            </a:r>
          </a:p>
          <a:p>
            <a:pPr lvl="1"/>
            <a:r>
              <a:rPr lang="en-US" sz="2400" dirty="0"/>
              <a:t>We expect these to approximate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endParaRPr lang="en-US" sz="2400" dirty="0"/>
          </a:p>
          <a:p>
            <a:r>
              <a:rPr lang="en-US" sz="2800" dirty="0"/>
              <a:t>We apply the </a:t>
            </a:r>
            <a:r>
              <a:rPr lang="en-US" sz="2800" dirty="0" err="1" smtClean="0"/>
              <a:t>softmax</a:t>
            </a:r>
            <a:r>
              <a:rPr lang="en-US" sz="2800" dirty="0" smtClean="0"/>
              <a:t> </a:t>
            </a:r>
            <a:r>
              <a:rPr lang="en-US" sz="2800" dirty="0"/>
              <a:t>activation function for the output neurons</a:t>
            </a:r>
          </a:p>
          <a:p>
            <a:pPr lvl="1"/>
            <a:r>
              <a:rPr lang="en-US" sz="2400" dirty="0"/>
              <a:t>All outputs fall in the [0,1] range, </a:t>
            </a:r>
            <a:br>
              <a:rPr lang="en-US" sz="2400" dirty="0"/>
            </a:br>
            <a:r>
              <a:rPr lang="en-US" sz="2400" dirty="0" smtClean="0"/>
              <a:t>with </a:t>
            </a:r>
            <a:r>
              <a:rPr lang="en-US" sz="2400" dirty="0"/>
              <a:t>their sum being 1 (see linear machine!)</a:t>
            </a:r>
          </a:p>
          <a:p>
            <a:pPr lvl="1"/>
            <a:r>
              <a:rPr lang="en-US" sz="2400" dirty="0" smtClean="0"/>
              <a:t>In some cases it can be proven that these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really approximate the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/>
              <a:t>posterior values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376" y="4077072"/>
            <a:ext cx="3911149" cy="20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91" y="3717032"/>
            <a:ext cx="4130309" cy="23175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sz="4200" dirty="0" err="1" smtClean="0">
                <a:solidFill>
                  <a:schemeClr val="tx1"/>
                </a:solidFill>
              </a:rPr>
              <a:t>Training</a:t>
            </a:r>
            <a:r>
              <a:rPr lang="hu-HU" sz="4200" dirty="0" smtClean="0">
                <a:solidFill>
                  <a:schemeClr val="tx1"/>
                </a:solidFill>
              </a:rPr>
              <a:t> </a:t>
            </a:r>
            <a:r>
              <a:rPr lang="hu-HU" sz="4200" dirty="0" err="1" smtClean="0">
                <a:solidFill>
                  <a:schemeClr val="tx1"/>
                </a:solidFill>
              </a:rPr>
              <a:t>using</a:t>
            </a:r>
            <a:r>
              <a:rPr lang="hu-HU" sz="4200" dirty="0" smtClean="0">
                <a:solidFill>
                  <a:schemeClr val="tx1"/>
                </a:solidFill>
              </a:rPr>
              <a:t> </a:t>
            </a:r>
            <a:r>
              <a:rPr lang="hu-HU" sz="4200" dirty="0" err="1" smtClean="0">
                <a:solidFill>
                  <a:schemeClr val="tx1"/>
                </a:solidFill>
              </a:rPr>
              <a:t>softmax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646640" cy="4525963"/>
          </a:xfrm>
        </p:spPr>
        <p:txBody>
          <a:bodyPr/>
          <a:lstStyle/>
          <a:p>
            <a:r>
              <a:rPr lang="hu-HU" sz="2800" dirty="0" smtClean="0"/>
              <a:t>The </a:t>
            </a:r>
            <a:r>
              <a:rPr lang="hu-HU" sz="2800" dirty="0" err="1" smtClean="0"/>
              <a:t>training</a:t>
            </a:r>
            <a:r>
              <a:rPr lang="hu-HU" sz="2800" dirty="0" smtClean="0"/>
              <a:t> </a:t>
            </a:r>
            <a:r>
              <a:rPr lang="hu-HU" sz="2800" dirty="0" err="1" smtClean="0"/>
              <a:t>labels</a:t>
            </a:r>
            <a:r>
              <a:rPr lang="hu-HU" sz="2800" dirty="0" smtClean="0"/>
              <a:t> </a:t>
            </a:r>
            <a:r>
              <a:rPr lang="hu-HU" sz="2800" dirty="0" err="1" smtClean="0"/>
              <a:t>should</a:t>
            </a:r>
            <a:r>
              <a:rPr lang="hu-HU" sz="2800" dirty="0" smtClean="0"/>
              <a:t> </a:t>
            </a:r>
            <a:r>
              <a:rPr lang="hu-HU" sz="2800" dirty="0" err="1" smtClean="0"/>
              <a:t>form</a:t>
            </a:r>
            <a:r>
              <a:rPr lang="hu-HU" sz="2800" dirty="0" smtClean="0"/>
              <a:t> an </a:t>
            </a:r>
            <a:r>
              <a:rPr lang="hu-HU" sz="2800" dirty="0" smtClean="0"/>
              <a:t>1-of-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/>
              <a:t> </a:t>
            </a:r>
            <a:r>
              <a:rPr lang="hu-HU" sz="2800" dirty="0" err="1" smtClean="0"/>
              <a:t>encoded</a:t>
            </a:r>
            <a:r>
              <a:rPr lang="hu-HU" sz="2800" dirty="0" smtClean="0"/>
              <a:t> </a:t>
            </a:r>
            <a:r>
              <a:rPr lang="hu-HU" sz="2800" dirty="0" err="1" smtClean="0"/>
              <a:t>vector</a:t>
            </a:r>
            <a:r>
              <a:rPr lang="hu-HU" sz="2800" dirty="0" smtClean="0"/>
              <a:t> </a:t>
            </a:r>
            <a:endParaRPr lang="hu-HU" sz="2800" dirty="0"/>
          </a:p>
          <a:p>
            <a:pPr lvl="1"/>
            <a:r>
              <a:rPr lang="hu-HU" sz="2400" dirty="0" err="1" smtClean="0"/>
              <a:t>It</a:t>
            </a:r>
            <a:r>
              <a:rPr lang="hu-HU" sz="2400" dirty="0" smtClean="0"/>
              <a:t> is an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dirty="0" smtClean="0"/>
              <a:t> </a:t>
            </a:r>
            <a:r>
              <a:rPr lang="hu-HU" sz="2400" dirty="0" err="1" smtClean="0"/>
              <a:t>sized</a:t>
            </a:r>
            <a:r>
              <a:rPr lang="hu-HU" sz="2400" dirty="0" smtClean="0"/>
              <a:t> </a:t>
            </a:r>
            <a:r>
              <a:rPr lang="hu-HU" sz="2400" dirty="0" err="1" smtClean="0"/>
              <a:t>vector</a:t>
            </a:r>
            <a:r>
              <a:rPr lang="hu-HU" sz="2400" dirty="0" smtClean="0"/>
              <a:t>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/>
              <a:t>is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number</a:t>
            </a:r>
            <a:r>
              <a:rPr lang="hu-HU" sz="2400" dirty="0" smtClean="0"/>
              <a:t> of </a:t>
            </a:r>
            <a:r>
              <a:rPr lang="hu-HU" sz="2400" dirty="0" err="1" smtClean="0"/>
              <a:t>classes</a:t>
            </a:r>
            <a:r>
              <a:rPr lang="hu-HU" sz="2400" dirty="0" smtClean="0"/>
              <a:t>), </a:t>
            </a:r>
            <a:r>
              <a:rPr lang="en-US" sz="2400" dirty="0" smtClean="0"/>
              <a:t>which contains only one 1:</a:t>
            </a:r>
            <a:endParaRPr lang="hu-HU" sz="2400" dirty="0"/>
          </a:p>
          <a:p>
            <a:r>
              <a:rPr lang="en-US" sz="2800" dirty="0"/>
              <a:t>As the error </a:t>
            </a:r>
            <a:r>
              <a:rPr lang="en-US" sz="2800" dirty="0" smtClean="0"/>
              <a:t>function, </a:t>
            </a:r>
            <a:r>
              <a:rPr lang="en-US" sz="2800" dirty="0"/>
              <a:t>use either the MSE or the cross-entropy error</a:t>
            </a:r>
          </a:p>
          <a:p>
            <a:r>
              <a:rPr lang="en-US" sz="2800" dirty="0"/>
              <a:t>And don’t forget that in practice you will get only an estimate of the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en-US" sz="2800" dirty="0" smtClean="0"/>
              <a:t> </a:t>
            </a:r>
            <a:r>
              <a:rPr lang="en-US" sz="2800" dirty="0"/>
              <a:t>distribution!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an exact </a:t>
            </a:r>
            <a:r>
              <a:rPr lang="en-US" sz="2400" dirty="0" smtClean="0"/>
              <a:t>estimate, you </a:t>
            </a:r>
            <a:r>
              <a:rPr lang="en-US" sz="2400" dirty="0"/>
              <a:t>would need infinitely many neurons, infinitely many training samples, and a perfect training </a:t>
            </a:r>
            <a:r>
              <a:rPr lang="en-US" sz="2400" dirty="0" smtClean="0"/>
              <a:t>algorithm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80" y="2276872"/>
            <a:ext cx="1252153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3356992"/>
            <a:ext cx="4530080" cy="226504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Training the neural network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58308"/>
            <a:ext cx="7358608" cy="4536416"/>
          </a:xfrm>
        </p:spPr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A ”network” consisting of just one neuron is equivalent with the </a:t>
            </a:r>
            <a:r>
              <a:rPr lang="en-US" sz="2800" b="1" dirty="0">
                <a:cs typeface="Times New Roman" panose="02020603050405020304" pitchFamily="18" charset="0"/>
              </a:rPr>
              <a:t>logistic regression </a:t>
            </a:r>
            <a:r>
              <a:rPr lang="en-US" sz="2800" dirty="0">
                <a:cs typeface="Times New Roman" panose="02020603050405020304" pitchFamily="18" charset="0"/>
              </a:rPr>
              <a:t>model presented earlier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We also saw that we can train this model using the </a:t>
            </a:r>
            <a:r>
              <a:rPr lang="en-US" sz="2800" b="1" dirty="0">
                <a:cs typeface="Times New Roman" panose="02020603050405020304" pitchFamily="18" charset="0"/>
              </a:rPr>
              <a:t>gradient descent </a:t>
            </a:r>
            <a:r>
              <a:rPr lang="en-US" sz="2800" dirty="0" smtClean="0">
                <a:cs typeface="Times New Roman" panose="02020603050405020304" pitchFamily="18" charset="0"/>
              </a:rPr>
              <a:t>algorithm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Using </a:t>
            </a:r>
            <a:r>
              <a:rPr lang="en-US" sz="2400" dirty="0">
                <a:cs typeface="Times New Roman" panose="02020603050405020304" pitchFamily="18" charset="0"/>
              </a:rPr>
              <a:t>either the MSE or CE error function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In the multi-class case we put one neuron for each class in the output </a:t>
            </a:r>
            <a:r>
              <a:rPr lang="en-US" sz="2800" dirty="0" smtClean="0">
                <a:cs typeface="Times New Roman" panose="02020603050405020304" pitchFamily="18" charset="0"/>
              </a:rPr>
              <a:t>layer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cs typeface="Times New Roman" panose="02020603050405020304" pitchFamily="18" charset="0"/>
              </a:rPr>
              <a:t>n </a:t>
            </a:r>
            <a:r>
              <a:rPr lang="en-US" sz="2400" dirty="0">
                <a:cs typeface="Times New Roman" panose="02020603050405020304" pitchFamily="18" charset="0"/>
              </a:rPr>
              <a:t>this case we can apply multi-class logistic regression (also presented earlier</a:t>
            </a:r>
            <a:r>
              <a:rPr lang="en-US" sz="2400" dirty="0" smtClean="0">
                <a:cs typeface="Times New Roman" panose="02020603050405020304" pitchFamily="18" charset="0"/>
              </a:rPr>
              <a:t>)</a:t>
            </a: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005064"/>
            <a:ext cx="5235949" cy="204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</a:rPr>
              <a:t>Gradient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descent</a:t>
            </a:r>
            <a:r>
              <a:rPr lang="hu-HU" altLang="hu-HU" dirty="0" smtClean="0">
                <a:solidFill>
                  <a:schemeClr val="tx1"/>
                </a:solidFill>
              </a:rPr>
              <a:t> (</a:t>
            </a:r>
            <a:r>
              <a:rPr lang="hu-HU" altLang="hu-HU" dirty="0" err="1" smtClean="0">
                <a:solidFill>
                  <a:schemeClr val="tx1"/>
                </a:solidFill>
              </a:rPr>
              <a:t>recap</a:t>
            </a:r>
            <a:r>
              <a:rPr lang="hu-HU" altLang="hu-HU" dirty="0" smtClean="0">
                <a:solidFill>
                  <a:schemeClr val="tx1"/>
                </a:solidFill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710536" cy="4525963"/>
          </a:xfrm>
        </p:spPr>
        <p:txBody>
          <a:bodyPr/>
          <a:lstStyle/>
          <a:p>
            <a:r>
              <a:rPr lang="en-US" sz="2800" dirty="0"/>
              <a:t>A variant of the „hill climbing” </a:t>
            </a:r>
            <a:r>
              <a:rPr lang="en-US" sz="2800" dirty="0" smtClean="0"/>
              <a:t>algorithm</a:t>
            </a:r>
            <a:endParaRPr lang="en-US" sz="2800" dirty="0"/>
          </a:p>
          <a:p>
            <a:pPr lvl="1"/>
            <a:r>
              <a:rPr lang="en-US" sz="2400" dirty="0"/>
              <a:t>The gradient helps us find the direction of where to move </a:t>
            </a:r>
            <a:r>
              <a:rPr lang="en-US" sz="2400" dirty="0" smtClean="0"/>
              <a:t>on</a:t>
            </a:r>
          </a:p>
          <a:p>
            <a:pPr lvl="1"/>
            <a:r>
              <a:rPr lang="en-US" sz="2400" dirty="0" smtClean="0"/>
              <a:t>The steepest </a:t>
            </a:r>
            <a:r>
              <a:rPr lang="en-US" sz="2400" dirty="0"/>
              <a:t>descent principle tells us to move in an opposite direction with the gradient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start from a random initial point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method is iterative (we go on until we get stuck)</a:t>
            </a:r>
          </a:p>
          <a:p>
            <a:pPr lvl="1"/>
            <a:r>
              <a:rPr lang="en-US" sz="2400" dirty="0"/>
              <a:t>Generally only a local optimum is </a:t>
            </a:r>
            <a:r>
              <a:rPr lang="en-US" sz="2400" dirty="0" smtClean="0"/>
              <a:t>guaranteed </a:t>
            </a:r>
            <a:r>
              <a:rPr lang="en-US" sz="2400" dirty="0"/>
              <a:t>to be </a:t>
            </a:r>
            <a:r>
              <a:rPr lang="en-US" sz="2400" dirty="0" smtClean="0"/>
              <a:t>found</a:t>
            </a:r>
            <a:endParaRPr lang="hu-HU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07" y="1340768"/>
            <a:ext cx="387789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The </a:t>
            </a:r>
            <a:r>
              <a:rPr lang="hu-HU" altLang="hu-HU" dirty="0" smtClean="0">
                <a:solidFill>
                  <a:schemeClr val="tx1"/>
                </a:solidFill>
              </a:rPr>
              <a:t>neuron </a:t>
            </a:r>
            <a:r>
              <a:rPr lang="hu-HU" altLang="hu-HU" dirty="0" err="1" smtClean="0">
                <a:solidFill>
                  <a:schemeClr val="tx1"/>
                </a:solidFill>
              </a:rPr>
              <a:t>model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42725"/>
            <a:ext cx="10972800" cy="4525963"/>
          </a:xfrm>
        </p:spPr>
        <p:txBody>
          <a:bodyPr/>
          <a:lstStyle/>
          <a:p>
            <a:r>
              <a:rPr lang="en-US" sz="2800" dirty="0"/>
              <a:t>The most popular neuron model is the “perceptron”</a:t>
            </a:r>
          </a:p>
          <a:p>
            <a:r>
              <a:rPr lang="en-US" sz="2800" dirty="0"/>
              <a:t>Invented by Rosenblatt in 1957</a:t>
            </a:r>
          </a:p>
          <a:p>
            <a:r>
              <a:rPr lang="en-US" sz="2800" dirty="0"/>
              <a:t>He argued that the model behaves similarly to biological neurons</a:t>
            </a:r>
          </a:p>
          <a:p>
            <a:pPr lvl="1"/>
            <a:r>
              <a:rPr lang="en-US" sz="2400" dirty="0"/>
              <a:t>Many inputs – “dendrites”</a:t>
            </a:r>
          </a:p>
          <a:p>
            <a:pPr lvl="1"/>
            <a:r>
              <a:rPr lang="en-US" sz="2400" dirty="0"/>
              <a:t>One output – “axon”</a:t>
            </a:r>
          </a:p>
          <a:p>
            <a:pPr lvl="1"/>
            <a:r>
              <a:rPr lang="en-US" sz="2400" dirty="0"/>
              <a:t>When the (weighted) </a:t>
            </a:r>
            <a:r>
              <a:rPr lang="en-US" sz="2400" dirty="0" smtClean="0"/>
              <a:t>sum</a:t>
            </a:r>
            <a:r>
              <a:rPr lang="hu-HU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</a:t>
            </a:r>
            <a:br>
              <a:rPr lang="en-US" sz="2400" dirty="0"/>
            </a:br>
            <a:r>
              <a:rPr lang="en-US" sz="2400" dirty="0" smtClean="0"/>
              <a:t>stimuli </a:t>
            </a:r>
            <a:r>
              <a:rPr lang="en-US" sz="2400" b="1" dirty="0"/>
              <a:t>reaches a </a:t>
            </a:r>
            <a:r>
              <a:rPr lang="en-US" sz="2400" b="1" dirty="0" smtClean="0"/>
              <a:t>threshold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smtClean="0"/>
              <a:t>the</a:t>
            </a:r>
            <a:r>
              <a:rPr lang="hu-HU" sz="2400" dirty="0" smtClean="0"/>
              <a:t> </a:t>
            </a:r>
            <a:r>
              <a:rPr lang="en-US" sz="2400" dirty="0" smtClean="0"/>
              <a:t>neuron </a:t>
            </a:r>
            <a:r>
              <a:rPr lang="en-US" sz="2400" dirty="0"/>
              <a:t>fires, </a:t>
            </a:r>
            <a:r>
              <a:rPr lang="en-US" sz="2400" dirty="0" smtClean="0"/>
              <a:t>otherwise not</a:t>
            </a:r>
            <a:endParaRPr lang="hu-HU" sz="2400" dirty="0" smtClean="0"/>
          </a:p>
          <a:p>
            <a:pPr lvl="1"/>
            <a:r>
              <a:rPr lang="hu-HU" sz="2400" dirty="0" smtClean="0"/>
              <a:t>T</a:t>
            </a:r>
            <a:r>
              <a:rPr lang="en-US" sz="2400" dirty="0" smtClean="0"/>
              <a:t>he output</a:t>
            </a:r>
            <a:r>
              <a:rPr lang="hu-HU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the neuron is binary </a:t>
            </a:r>
            <a:br>
              <a:rPr lang="en-US" sz="2400" dirty="0"/>
            </a:br>
            <a:r>
              <a:rPr lang="en-US" sz="2400" dirty="0"/>
              <a:t> (in the original model), </a:t>
            </a:r>
            <a:r>
              <a:rPr lang="en-US" sz="2400" dirty="0" smtClean="0"/>
              <a:t>this </a:t>
            </a:r>
            <a:r>
              <a:rPr lang="en-US" sz="2400" dirty="0"/>
              <a:t>is the </a:t>
            </a:r>
            <a:br>
              <a:rPr lang="en-US" sz="2400" dirty="0"/>
            </a:br>
            <a:r>
              <a:rPr lang="en-US" sz="2400" dirty="0" smtClean="0"/>
              <a:t>purpose </a:t>
            </a:r>
            <a:r>
              <a:rPr lang="en-US" sz="2400" dirty="0"/>
              <a:t>of the </a:t>
            </a:r>
            <a:r>
              <a:rPr lang="en-US" sz="2400" b="1" dirty="0" smtClean="0"/>
              <a:t>activation function</a:t>
            </a:r>
            <a:endParaRPr lang="hu-HU" sz="2400" b="1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62" y="2852936"/>
            <a:ext cx="585790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Training the neural network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150696" cy="4525963"/>
          </a:xfrm>
        </p:spPr>
        <p:txBody>
          <a:bodyPr/>
          <a:lstStyle/>
          <a:p>
            <a:r>
              <a:rPr lang="en-US" sz="2800" dirty="0"/>
              <a:t>The real novelty here is when we build a multi-layer </a:t>
            </a:r>
            <a:r>
              <a:rPr lang="en-US" sz="2800" dirty="0" smtClean="0"/>
              <a:t>network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this case the output of the lower layers form the input of the upper </a:t>
            </a:r>
            <a:r>
              <a:rPr lang="en-US" sz="2800" dirty="0" smtClean="0"/>
              <a:t>layers</a:t>
            </a:r>
          </a:p>
          <a:p>
            <a:pPr lvl="1"/>
            <a:r>
              <a:rPr lang="en-US" sz="2400" dirty="0" smtClean="0"/>
              <a:t>This mathematically corresponds </a:t>
            </a:r>
            <a:r>
              <a:rPr lang="en-US" sz="2400" dirty="0"/>
              <a:t>to a </a:t>
            </a:r>
            <a:r>
              <a:rPr lang="en-US" sz="2400" b="1" dirty="0"/>
              <a:t>function embedding</a:t>
            </a:r>
          </a:p>
          <a:p>
            <a:r>
              <a:rPr lang="en-US" sz="2800" dirty="0"/>
              <a:t>The gradient descent algorithm is still applicable, but the error must be </a:t>
            </a:r>
            <a:r>
              <a:rPr lang="en-US" sz="2800" b="1" dirty="0"/>
              <a:t>propagated back </a:t>
            </a:r>
            <a:r>
              <a:rPr lang="en-US" sz="2800" dirty="0"/>
              <a:t>from the upper layers to the lower layers</a:t>
            </a:r>
          </a:p>
          <a:p>
            <a:pPr lvl="1"/>
            <a:r>
              <a:rPr lang="en-US" sz="2400" dirty="0"/>
              <a:t>This is the so-called </a:t>
            </a:r>
            <a:r>
              <a:rPr lang="en-US" sz="2400" b="1" dirty="0" err="1"/>
              <a:t>backpropagation</a:t>
            </a:r>
            <a:r>
              <a:rPr lang="en-US" sz="2400" b="1" dirty="0"/>
              <a:t> </a:t>
            </a:r>
            <a:r>
              <a:rPr lang="en-US" sz="2400" dirty="0" smtClean="0"/>
              <a:t>algorithm</a:t>
            </a:r>
            <a:endParaRPr lang="en-US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640" y="2852936"/>
            <a:ext cx="3622024" cy="32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backpropagation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algori</a:t>
            </a:r>
            <a:r>
              <a:rPr lang="en-US" altLang="hu-HU" dirty="0" err="1">
                <a:solidFill>
                  <a:schemeClr val="tx1"/>
                </a:solidFill>
              </a:rPr>
              <a:t>thm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/>
              <a:t>Illustration for just one neuron, using the MSE cost function:</a:t>
            </a:r>
          </a:p>
          <a:p>
            <a:endParaRPr lang="hu-HU" dirty="0"/>
          </a:p>
          <a:p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en-US" sz="2800" dirty="0"/>
              <a:t>The dependency of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E(w)</a:t>
            </a:r>
            <a:r>
              <a:rPr lang="en-US" sz="2800" dirty="0" smtClean="0"/>
              <a:t> </a:t>
            </a:r>
            <a:r>
              <a:rPr lang="en-US" sz="2800" dirty="0"/>
              <a:t>from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/>
              <a:t> </a:t>
            </a:r>
            <a:r>
              <a:rPr lang="en-US" sz="2800" dirty="0"/>
              <a:t>is given by embedding these functions into each other</a:t>
            </a:r>
          </a:p>
          <a:p>
            <a:r>
              <a:rPr lang="en-US" sz="2800" dirty="0"/>
              <a:t>To calculate the derivative of these functions we use the chain </a:t>
            </a:r>
            <a:r>
              <a:rPr lang="en-US" sz="2800" dirty="0" smtClean="0"/>
              <a:t>rule</a:t>
            </a:r>
            <a:endParaRPr lang="en-US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37955"/>
              </p:ext>
            </p:extLst>
          </p:nvPr>
        </p:nvGraphicFramePr>
        <p:xfrm>
          <a:off x="2249488" y="5227638"/>
          <a:ext cx="47085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8" name="Equation" r:id="rId3" imgW="2120760" imgH="431640" progId="Equation.3">
                  <p:embed/>
                </p:oleObj>
              </mc:Choice>
              <mc:Fallback>
                <p:oleObj name="Equation" r:id="rId3" imgW="2120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5227638"/>
                        <a:ext cx="4708525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4007768" y="6021288"/>
            <a:ext cx="11521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9192344" y="2132856"/>
            <a:ext cx="11521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9192344" y="2924944"/>
            <a:ext cx="1152128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5303912" y="6034921"/>
            <a:ext cx="1152128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9192344" y="3429000"/>
            <a:ext cx="1152128" cy="793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6528048" y="6029787"/>
            <a:ext cx="288032" cy="5134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198" y="1700808"/>
            <a:ext cx="5725604" cy="2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backpropagation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algori</a:t>
            </a:r>
            <a:r>
              <a:rPr lang="en-US" altLang="hu-HU" dirty="0" err="1">
                <a:solidFill>
                  <a:schemeClr val="tx1"/>
                </a:solidFill>
              </a:rPr>
              <a:t>thm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918448" cy="4525963"/>
          </a:xfrm>
        </p:spPr>
        <p:txBody>
          <a:bodyPr/>
          <a:lstStyle/>
          <a:p>
            <a:r>
              <a:rPr lang="en-US" sz="2800" dirty="0" smtClean="0"/>
              <a:t>Derivative</a:t>
            </a:r>
            <a:r>
              <a:rPr lang="hu-HU" sz="2800" dirty="0" smtClean="0"/>
              <a:t>: </a:t>
            </a:r>
            <a:r>
              <a:rPr lang="en-US" sz="2800" dirty="0" smtClean="0"/>
              <a:t>we use the chain rule</a:t>
            </a:r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Update the weights in each step</a:t>
            </a:r>
            <a:r>
              <a:rPr lang="hu-HU" sz="2800" dirty="0" smtClean="0"/>
              <a:t>: </a:t>
            </a:r>
            <a:endParaRPr lang="en-US" sz="2800" dirty="0" smtClean="0"/>
          </a:p>
          <a:p>
            <a:endParaRPr lang="en-US" sz="2800" dirty="0" smtClean="0"/>
          </a:p>
          <a:p>
            <a:endParaRPr lang="hu-HU" sz="2800" dirty="0"/>
          </a:p>
          <a:p>
            <a:pPr lvl="1"/>
            <a:r>
              <a:rPr lang="en-US" sz="2400" dirty="0" smtClean="0"/>
              <a:t>Where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400" dirty="0" smtClean="0"/>
              <a:t> </a:t>
            </a:r>
            <a:r>
              <a:rPr lang="en-US" sz="2400" dirty="0" smtClean="0"/>
              <a:t>is a small positive constant </a:t>
            </a:r>
            <a:r>
              <a:rPr lang="hu-HU" sz="2400" dirty="0" smtClean="0"/>
              <a:t>(„</a:t>
            </a:r>
            <a:r>
              <a:rPr lang="hu-HU" sz="2400" dirty="0" err="1"/>
              <a:t>learn</a:t>
            </a:r>
            <a:r>
              <a:rPr lang="hu-HU" sz="2400" dirty="0"/>
              <a:t> </a:t>
            </a:r>
            <a:r>
              <a:rPr lang="hu-HU" sz="2400" dirty="0" err="1"/>
              <a:t>rate</a:t>
            </a:r>
            <a:r>
              <a:rPr lang="hu-HU" sz="2400" dirty="0" smtClean="0"/>
              <a:t>”, LR)</a:t>
            </a:r>
            <a:endParaRPr lang="hu-HU" sz="20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24574"/>
              </p:ext>
            </p:extLst>
          </p:nvPr>
        </p:nvGraphicFramePr>
        <p:xfrm>
          <a:off x="1717675" y="1988840"/>
          <a:ext cx="47085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2" name="Equation" r:id="rId3" imgW="2120760" imgH="431640" progId="Equation.3">
                  <p:embed/>
                </p:oleObj>
              </mc:Choice>
              <mc:Fallback>
                <p:oleObj name="Equation" r:id="rId3" imgW="2120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1988840"/>
                        <a:ext cx="47085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21380"/>
              </p:ext>
            </p:extLst>
          </p:nvPr>
        </p:nvGraphicFramePr>
        <p:xfrm>
          <a:off x="3215680" y="3861048"/>
          <a:ext cx="23114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3" name="Equation" r:id="rId5" imgW="1041120" imgH="431640" progId="Equation.3">
                  <p:embed/>
                </p:oleObj>
              </mc:Choice>
              <mc:Fallback>
                <p:oleObj name="Equation" r:id="rId5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3861048"/>
                        <a:ext cx="231140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904" y="3235326"/>
            <a:ext cx="5000381" cy="25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17" y="1052736"/>
            <a:ext cx="3755691" cy="303155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backpropagation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algori</a:t>
            </a:r>
            <a:r>
              <a:rPr lang="en-US" altLang="hu-HU" dirty="0" err="1">
                <a:solidFill>
                  <a:schemeClr val="tx1"/>
                </a:solidFill>
              </a:rPr>
              <a:t>thm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/>
              <a:t>General case: many output neurons,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multi-layer </a:t>
            </a:r>
            <a:r>
              <a:rPr lang="en-US" sz="2800" dirty="0"/>
              <a:t>network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800" dirty="0"/>
              <a:t>We have to apply the chain rule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as </a:t>
            </a:r>
            <a:r>
              <a:rPr lang="en-US" sz="2800" dirty="0"/>
              <a:t>before, </a:t>
            </a:r>
            <a:r>
              <a:rPr lang="en-US" sz="2800" dirty="0" smtClean="0"/>
              <a:t>but </a:t>
            </a:r>
            <a:r>
              <a:rPr lang="en-US" sz="2800" dirty="0"/>
              <a:t>for more </a:t>
            </a:r>
            <a:r>
              <a:rPr lang="en-US" sz="2800" dirty="0" smtClean="0"/>
              <a:t>steps</a:t>
            </a:r>
          </a:p>
          <a:p>
            <a:pPr lvl="1"/>
            <a:r>
              <a:rPr lang="en-US" sz="2400" dirty="0" smtClean="0"/>
              <a:t>The input of the output neurons is not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, but the layer underneath (in the derivation below, the sum over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/>
              <a:t> is omitted for simplicity)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derivative (or </a:t>
            </a:r>
            <a:r>
              <a:rPr lang="en-US" sz="2400" dirty="0" smtClean="0"/>
              <a:t>shortly: “the </a:t>
            </a:r>
            <a:r>
              <a:rPr lang="en-US" sz="2400" dirty="0"/>
              <a:t>error”) is first calculated for the output layer</a:t>
            </a:r>
          </a:p>
          <a:p>
            <a:pPr lvl="1"/>
            <a:r>
              <a:rPr lang="en-US" sz="2400" dirty="0"/>
              <a:t>And then it is propagated back layer-by-layer to the lower </a:t>
            </a:r>
            <a:r>
              <a:rPr lang="en-US" sz="2400" dirty="0" smtClean="0"/>
              <a:t>layers</a:t>
            </a:r>
            <a:endParaRPr lang="hu-HU" sz="24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73031"/>
              </p:ext>
            </p:extLst>
          </p:nvPr>
        </p:nvGraphicFramePr>
        <p:xfrm>
          <a:off x="2279576" y="2204864"/>
          <a:ext cx="4143852" cy="95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" name="Equation" r:id="rId4" imgW="1866600" imgH="431640" progId="Equation.3">
                  <p:embed/>
                </p:oleObj>
              </mc:Choice>
              <mc:Fallback>
                <p:oleObj name="Equation" r:id="rId4" imgW="1866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6" y="2204864"/>
                        <a:ext cx="4143852" cy="958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5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backpropagation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algori</a:t>
            </a:r>
            <a:r>
              <a:rPr lang="en-US" altLang="hu-HU" dirty="0" err="1">
                <a:solidFill>
                  <a:schemeClr val="tx1"/>
                </a:solidFill>
              </a:rPr>
              <a:t>thm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>
                <a:solidFill>
                  <a:schemeClr val="tx1"/>
                </a:solidFill>
              </a:rPr>
              <a:t>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02624" cy="4525963"/>
          </a:xfrm>
        </p:spPr>
        <p:txBody>
          <a:bodyPr/>
          <a:lstStyle/>
          <a:p>
            <a:r>
              <a:rPr lang="en-US" sz="2800" dirty="0" smtClean="0"/>
              <a:t>The error of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/>
              <a:t> output</a:t>
            </a:r>
            <a:r>
              <a:rPr lang="hu-HU" sz="2800" dirty="0" smtClean="0"/>
              <a:t>:</a:t>
            </a:r>
            <a:endParaRPr lang="hu-HU" sz="2800" dirty="0"/>
          </a:p>
          <a:p>
            <a:pPr lvl="2"/>
            <a:endParaRPr lang="hu-HU" sz="2000" dirty="0"/>
          </a:p>
          <a:p>
            <a:r>
              <a:rPr lang="en-US" sz="2800" dirty="0" smtClean="0"/>
              <a:t>The error of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hu-HU" sz="2800" dirty="0" smtClean="0"/>
              <a:t> </a:t>
            </a:r>
            <a:r>
              <a:rPr lang="en-US" sz="2800" dirty="0" smtClean="0"/>
              <a:t>hidden unit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/>
              <a:t>(</a:t>
            </a:r>
            <a:r>
              <a:rPr lang="en-US" sz="2800" dirty="0" smtClean="0"/>
              <a:t>backwards, layer-by-layer</a:t>
            </a:r>
            <a:r>
              <a:rPr lang="hu-HU" sz="2800" dirty="0" smtClean="0"/>
              <a:t>):</a:t>
            </a:r>
            <a:endParaRPr lang="hu-HU" sz="2800" dirty="0" smtClean="0"/>
          </a:p>
          <a:p>
            <a:endParaRPr lang="hu-HU" sz="2800" dirty="0" smtClean="0"/>
          </a:p>
          <a:p>
            <a:r>
              <a:rPr lang="en-US" sz="2800" dirty="0"/>
              <a:t>Interpretation: the error of a hidden neuron is proportional to </a:t>
            </a:r>
            <a:r>
              <a:rPr lang="en-US" sz="2800" dirty="0" smtClean="0"/>
              <a:t>the </a:t>
            </a:r>
            <a:r>
              <a:rPr lang="en-US" sz="2800" dirty="0"/>
              <a:t>weighted sum of the errors of those neuron that use its </a:t>
            </a:r>
            <a:r>
              <a:rPr lang="en-US" sz="2800" dirty="0" smtClean="0"/>
              <a:t>output</a:t>
            </a:r>
            <a:endParaRPr lang="en-US" sz="2800" dirty="0"/>
          </a:p>
          <a:p>
            <a:pPr lvl="1"/>
            <a:r>
              <a:rPr lang="en-US" sz="2400" dirty="0"/>
              <a:t>Where the weights are the weights of the given </a:t>
            </a:r>
            <a:r>
              <a:rPr lang="en-US" sz="2400" dirty="0" smtClean="0"/>
              <a:t>connection</a:t>
            </a:r>
            <a:endParaRPr lang="hu-HU" sz="24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200931"/>
              </p:ext>
            </p:extLst>
          </p:nvPr>
        </p:nvGraphicFramePr>
        <p:xfrm>
          <a:off x="6387147" y="2246065"/>
          <a:ext cx="317341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5" name="Equation" r:id="rId3" imgW="1612800" imgH="355320" progId="Equation.3">
                  <p:embed/>
                </p:oleObj>
              </mc:Choice>
              <mc:Fallback>
                <p:oleObj name="Equation" r:id="rId3" imgW="16128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147" y="2246065"/>
                        <a:ext cx="3173413" cy="7508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49" y="3212976"/>
            <a:ext cx="2520280" cy="3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07756"/>
              </p:ext>
            </p:extLst>
          </p:nvPr>
        </p:nvGraphicFramePr>
        <p:xfrm>
          <a:off x="6384032" y="1333366"/>
          <a:ext cx="28225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6" name="Equation" r:id="rId6" imgW="1434960" imgH="215640" progId="Equation.3">
                  <p:embed/>
                </p:oleObj>
              </mc:Choice>
              <mc:Fallback>
                <p:oleObj name="Equation" r:id="rId6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1333366"/>
                        <a:ext cx="2822575" cy="4556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backpropagation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algori</a:t>
            </a:r>
            <a:r>
              <a:rPr lang="en-US" altLang="hu-HU" dirty="0" err="1">
                <a:solidFill>
                  <a:schemeClr val="tx1"/>
                </a:solidFill>
              </a:rPr>
              <a:t>thm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en-US" sz="2800" dirty="0"/>
              <a:t>In summary, the main steps of </a:t>
            </a:r>
            <a:r>
              <a:rPr lang="en-US" sz="2800" dirty="0" err="1"/>
              <a:t>backpropagation</a:t>
            </a:r>
            <a:r>
              <a:rPr lang="en-US" sz="2800" dirty="0"/>
              <a:t> training:</a:t>
            </a:r>
          </a:p>
          <a:p>
            <a:r>
              <a:rPr lang="en-US" sz="2800" dirty="0" smtClean="0"/>
              <a:t>1) From </a:t>
            </a:r>
            <a:r>
              <a:rPr lang="en-US" sz="2800" dirty="0"/>
              <a:t>the input to the output, we calculate the </a:t>
            </a:r>
            <a:r>
              <a:rPr lang="en-US" sz="2800" dirty="0" smtClean="0"/>
              <a:t>output </a:t>
            </a:r>
            <a:r>
              <a:rPr lang="en-US" sz="2800" dirty="0"/>
              <a:t>of each neuron on the </a:t>
            </a:r>
            <a:r>
              <a:rPr lang="en-US" sz="2800" dirty="0" smtClean="0"/>
              <a:t>training </a:t>
            </a:r>
            <a:r>
              <a:rPr lang="en-US" sz="2800" dirty="0"/>
              <a:t>set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/>
              <a:t>To calculate the error we first need the outputs!</a:t>
            </a:r>
          </a:p>
          <a:p>
            <a:r>
              <a:rPr lang="en-US" sz="2800" dirty="0" smtClean="0"/>
              <a:t>2) From </a:t>
            </a:r>
            <a:r>
              <a:rPr lang="en-US" sz="2800" dirty="0"/>
              <a:t>the </a:t>
            </a:r>
            <a:r>
              <a:rPr lang="en-US" sz="2800" dirty="0" smtClean="0"/>
              <a:t>output to </a:t>
            </a:r>
            <a:r>
              <a:rPr lang="en-US" sz="2800" dirty="0"/>
              <a:t>the </a:t>
            </a:r>
            <a:r>
              <a:rPr lang="en-US" sz="2800" dirty="0" smtClean="0"/>
              <a:t>input, </a:t>
            </a:r>
            <a:r>
              <a:rPr lang="en-US" sz="2800" dirty="0"/>
              <a:t>we calculate the </a:t>
            </a:r>
            <a:r>
              <a:rPr lang="en-US" sz="2800" dirty="0" smtClean="0"/>
              <a:t>error </a:t>
            </a:r>
            <a:r>
              <a:rPr lang="en-US" sz="2800" dirty="0"/>
              <a:t>of each neuron</a:t>
            </a:r>
          </a:p>
          <a:p>
            <a:r>
              <a:rPr lang="en-US" sz="2800" dirty="0" smtClean="0"/>
              <a:t>3) We </a:t>
            </a:r>
            <a:r>
              <a:rPr lang="en-US" sz="2800" dirty="0"/>
              <a:t>update the weights</a:t>
            </a:r>
            <a:r>
              <a:rPr lang="en-US" sz="2800" dirty="0" smtClean="0"/>
              <a:t>:</a:t>
            </a:r>
            <a:endParaRPr lang="hu-HU" sz="2800" dirty="0" smtClean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1874"/>
              </p:ext>
            </p:extLst>
          </p:nvPr>
        </p:nvGraphicFramePr>
        <p:xfrm>
          <a:off x="5361285" y="5373216"/>
          <a:ext cx="21748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1" name="Equation" r:id="rId3" imgW="1104840" imgH="241200" progId="Equation.3">
                  <p:embed/>
                </p:oleObj>
              </mc:Choice>
              <mc:Fallback>
                <p:oleObj name="Equation" r:id="rId3" imgW="1104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285" y="5373216"/>
                        <a:ext cx="2174875" cy="5095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927" y="1772816"/>
            <a:ext cx="4218577" cy="40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33" y="3501008"/>
            <a:ext cx="4192140" cy="32129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backpropagation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algorithm #6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070576" cy="4525963"/>
          </a:xfrm>
        </p:spPr>
        <p:txBody>
          <a:bodyPr/>
          <a:lstStyle/>
          <a:p>
            <a:r>
              <a:rPr lang="en-US" sz="2800" dirty="0"/>
              <a:t>Remark: The </a:t>
            </a:r>
            <a:r>
              <a:rPr lang="en-US" sz="2800" dirty="0" err="1"/>
              <a:t>backpropagation</a:t>
            </a:r>
            <a:r>
              <a:rPr lang="en-US" sz="2800" dirty="0"/>
              <a:t> algorithm also allows sparse structures, or the skipping of </a:t>
            </a:r>
            <a:r>
              <a:rPr lang="en-US" sz="2800" dirty="0" smtClean="0"/>
              <a:t>layers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only requirement regarding the architecture is that is should not contain </a:t>
            </a:r>
            <a:r>
              <a:rPr lang="en-US" sz="2800" dirty="0" smtClean="0"/>
              <a:t>loops</a:t>
            </a:r>
            <a:endParaRPr lang="en-US" sz="2800" dirty="0"/>
          </a:p>
          <a:p>
            <a:pPr lvl="1"/>
            <a:r>
              <a:rPr lang="en-US" sz="2400" dirty="0"/>
              <a:t>No </a:t>
            </a:r>
            <a:r>
              <a:rPr lang="en-US" sz="2400" dirty="0" smtClean="0"/>
              <a:t>loops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we can calculate the output and the error following a topological ordering</a:t>
            </a:r>
          </a:p>
          <a:p>
            <a:pPr lvl="1"/>
            <a:r>
              <a:rPr lang="en-US" sz="2400" dirty="0"/>
              <a:t>In the case of </a:t>
            </a:r>
            <a:r>
              <a:rPr lang="en-US" sz="2400" dirty="0" smtClean="0"/>
              <a:t>loops in </a:t>
            </a:r>
            <a:r>
              <a:rPr lang="en-US" sz="2400" dirty="0"/>
              <a:t>the graph we obtain a </a:t>
            </a:r>
            <a:r>
              <a:rPr lang="en-US" sz="2400" b="1" dirty="0"/>
              <a:t>recurrent </a:t>
            </a:r>
            <a:r>
              <a:rPr lang="en-US" sz="2400" dirty="0"/>
              <a:t>network – training these is much more </a:t>
            </a:r>
            <a:r>
              <a:rPr lang="en-US" sz="2400" dirty="0" smtClean="0"/>
              <a:t>complicated</a:t>
            </a:r>
            <a:endParaRPr lang="en-US" sz="20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65" y="1124744"/>
            <a:ext cx="3159308" cy="22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302" y="2996952"/>
            <a:ext cx="4045528" cy="244211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Stochasti</a:t>
            </a:r>
            <a:r>
              <a:rPr lang="en-US" altLang="hu-HU" dirty="0">
                <a:solidFill>
                  <a:schemeClr val="tx1"/>
                </a:solidFill>
              </a:rPr>
              <a:t>c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backpropagation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8222704" cy="4525963"/>
          </a:xfrm>
        </p:spPr>
        <p:txBody>
          <a:bodyPr/>
          <a:lstStyle/>
          <a:p>
            <a:r>
              <a:rPr lang="en-US" sz="2800" dirty="0"/>
              <a:t>The cost functions are defined as </a:t>
            </a:r>
            <a:r>
              <a:rPr lang="en-US" sz="2800" dirty="0" smtClean="0"/>
              <a:t>the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/>
              <a:t>average </a:t>
            </a:r>
            <a:r>
              <a:rPr lang="en-US" sz="2800" dirty="0"/>
              <a:t>error over all samples:</a:t>
            </a:r>
          </a:p>
          <a:p>
            <a:endParaRPr lang="en-US" sz="2800" dirty="0"/>
          </a:p>
          <a:p>
            <a:r>
              <a:rPr lang="en-US" sz="2800" dirty="0"/>
              <a:t>To </a:t>
            </a:r>
            <a:r>
              <a:rPr lang="en-US" sz="2800" dirty="0" err="1"/>
              <a:t>evalute</a:t>
            </a:r>
            <a:r>
              <a:rPr lang="en-US" sz="2800" dirty="0"/>
              <a:t> this we have to process all the </a:t>
            </a:r>
            <a:r>
              <a:rPr lang="en-US" sz="2800" dirty="0" smtClean="0"/>
              <a:t>data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prohibits online training</a:t>
            </a:r>
          </a:p>
          <a:p>
            <a:r>
              <a:rPr lang="en-US" sz="2800" b="1" dirty="0"/>
              <a:t>On-line </a:t>
            </a:r>
            <a:r>
              <a:rPr lang="en-US" sz="2800" b="1" dirty="0" err="1"/>
              <a:t>backpropagation</a:t>
            </a:r>
            <a:r>
              <a:rPr lang="en-US" sz="2800" dirty="0"/>
              <a:t> is when we omit the summation over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sz="2400" dirty="0" smtClean="0"/>
              <a:t>I</a:t>
            </a:r>
            <a:r>
              <a:rPr lang="en-US" sz="2400" dirty="0" err="1" smtClean="0"/>
              <a:t>nstead</a:t>
            </a:r>
            <a:r>
              <a:rPr lang="en-US" sz="2400" dirty="0" smtClean="0"/>
              <a:t> </a:t>
            </a:r>
            <a:r>
              <a:rPr lang="en-US" sz="2400" dirty="0"/>
              <a:t>of this, we perform the evaluation, </a:t>
            </a:r>
            <a:r>
              <a:rPr lang="en-US" sz="2400" dirty="0" err="1"/>
              <a:t>backpropagation</a:t>
            </a:r>
            <a:r>
              <a:rPr lang="en-US" sz="2400" dirty="0"/>
              <a:t> and weight update steps after receiving each </a:t>
            </a:r>
            <a:r>
              <a:rPr lang="en-US" sz="2400" dirty="0" smtClean="0"/>
              <a:t>sample</a:t>
            </a:r>
            <a:endParaRPr lang="en-US" sz="24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476160"/>
              </p:ext>
            </p:extLst>
          </p:nvPr>
        </p:nvGraphicFramePr>
        <p:xfrm>
          <a:off x="6760378" y="1678907"/>
          <a:ext cx="4143852" cy="95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1" name="Equation" r:id="rId4" imgW="1866600" imgH="431640" progId="Equation.3">
                  <p:embed/>
                </p:oleObj>
              </mc:Choice>
              <mc:Fallback>
                <p:oleObj name="Equation" r:id="rId4" imgW="1866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0378" y="1678907"/>
                        <a:ext cx="4143852" cy="958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Batch </a:t>
            </a:r>
            <a:r>
              <a:rPr lang="en-US" altLang="hu-HU" dirty="0" err="1" smtClean="0">
                <a:solidFill>
                  <a:schemeClr val="tx1"/>
                </a:solidFill>
              </a:rPr>
              <a:t>backpropagation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366720" cy="4525963"/>
          </a:xfrm>
        </p:spPr>
        <p:txBody>
          <a:bodyPr/>
          <a:lstStyle/>
          <a:p>
            <a:r>
              <a:rPr lang="en-US" sz="2800" b="1" dirty="0"/>
              <a:t>Batch </a:t>
            </a:r>
            <a:r>
              <a:rPr lang="en-US" sz="2800" b="1" dirty="0" err="1" smtClean="0"/>
              <a:t>backpropagation</a:t>
            </a:r>
            <a:r>
              <a:rPr lang="hu-HU" sz="2800" dirty="0" smtClean="0"/>
              <a:t>: </a:t>
            </a:r>
            <a:r>
              <a:rPr lang="en-US" sz="2800" dirty="0" smtClean="0"/>
              <a:t>we </a:t>
            </a:r>
            <a:r>
              <a:rPr lang="en-US" sz="2800" dirty="0"/>
              <a:t>update the weights after receiving a block or „batch” of data</a:t>
            </a:r>
          </a:p>
          <a:p>
            <a:r>
              <a:rPr lang="en-US" sz="2800" dirty="0"/>
              <a:t>In this case we optimize a different version of the cost function in each </a:t>
            </a:r>
            <a:r>
              <a:rPr lang="en-US" sz="2800" dirty="0" smtClean="0"/>
              <a:t>step!</a:t>
            </a:r>
            <a:endParaRPr lang="hu-HU" sz="2800" dirty="0" smtClean="0"/>
          </a:p>
          <a:p>
            <a:pPr lvl="1"/>
            <a:r>
              <a:rPr lang="en-US" sz="2400" dirty="0" err="1" smtClean="0"/>
              <a:t>i</a:t>
            </a:r>
            <a:r>
              <a:rPr lang="hu-HU" sz="2400" dirty="0" smtClean="0"/>
              <a:t>.</a:t>
            </a:r>
            <a:r>
              <a:rPr lang="en-US" sz="2400" dirty="0" smtClean="0"/>
              <a:t>e</a:t>
            </a:r>
            <a:r>
              <a:rPr lang="en-US" sz="2400" dirty="0"/>
              <a:t>. the error calculated over the given </a:t>
            </a:r>
            <a:r>
              <a:rPr lang="en-US" sz="2400" dirty="0" smtClean="0"/>
              <a:t>batch</a:t>
            </a:r>
            <a:endParaRPr lang="en-US" sz="2400" dirty="0"/>
          </a:p>
          <a:p>
            <a:r>
              <a:rPr lang="en-US" sz="2800" dirty="0"/>
              <a:t>Surprisingly, this is not harmful but </a:t>
            </a:r>
            <a:r>
              <a:rPr lang="en-US" sz="2800" dirty="0" smtClean="0"/>
              <a:t>beneficial: it </a:t>
            </a:r>
            <a:r>
              <a:rPr lang="en-US" sz="2800" dirty="0"/>
              <a:t>introduces a small randomness in the </a:t>
            </a:r>
            <a:r>
              <a:rPr lang="en-US" sz="2800" dirty="0" smtClean="0"/>
              <a:t>system</a:t>
            </a:r>
            <a:endParaRPr lang="hu-HU" sz="2800" dirty="0" smtClean="0"/>
          </a:p>
          <a:p>
            <a:pPr lvl="1"/>
            <a:r>
              <a:rPr lang="hu-HU" sz="2400" dirty="0" smtClean="0"/>
              <a:t>W</a:t>
            </a:r>
            <a:r>
              <a:rPr lang="en-US" sz="2400" dirty="0" err="1" smtClean="0"/>
              <a:t>hich</a:t>
            </a:r>
            <a:r>
              <a:rPr lang="en-US" sz="2400" dirty="0" smtClean="0"/>
              <a:t> </a:t>
            </a:r>
            <a:r>
              <a:rPr lang="en-US" sz="2400" dirty="0"/>
              <a:t>helps avoid local optima</a:t>
            </a:r>
          </a:p>
          <a:p>
            <a:r>
              <a:rPr lang="en-US" sz="2800" dirty="0"/>
              <a:t>This is why it is called </a:t>
            </a:r>
            <a:r>
              <a:rPr lang="en-US" sz="2800" dirty="0" smtClean="0"/>
              <a:t>“stochastic” </a:t>
            </a:r>
            <a:r>
              <a:rPr lang="en-US" sz="2800" dirty="0"/>
              <a:t>gradient descent (SGD</a:t>
            </a:r>
            <a:r>
              <a:rPr lang="en-US" sz="2800" dirty="0" smtClean="0"/>
              <a:t>)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883" y="908720"/>
            <a:ext cx="2471987" cy="16724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235" y="2810788"/>
            <a:ext cx="2398635" cy="166510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820" y="4487679"/>
            <a:ext cx="2545340" cy="16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391056" cy="4525963"/>
          </a:xfrm>
        </p:spPr>
        <p:txBody>
          <a:bodyPr/>
          <a:lstStyle/>
          <a:p>
            <a:r>
              <a:rPr lang="en-US" sz="2800" dirty="0"/>
              <a:t>The advantages of training in batches:</a:t>
            </a:r>
          </a:p>
          <a:p>
            <a:pPr lvl="1"/>
            <a:r>
              <a:rPr lang="en-US" sz="2400" dirty="0"/>
              <a:t>Lower risk of getting stuck in local maxima</a:t>
            </a:r>
          </a:p>
          <a:p>
            <a:pPr lvl="1"/>
            <a:r>
              <a:rPr lang="en-US" sz="2400" dirty="0"/>
              <a:t>Faster </a:t>
            </a:r>
            <a:r>
              <a:rPr lang="en-US" sz="2400" dirty="0" err="1"/>
              <a:t>convergency</a:t>
            </a:r>
            <a:r>
              <a:rPr lang="en-US" sz="2400" dirty="0"/>
              <a:t> of training</a:t>
            </a:r>
          </a:p>
          <a:p>
            <a:pPr lvl="1"/>
            <a:r>
              <a:rPr lang="en-US" sz="2400" dirty="0"/>
              <a:t>On iteration is faster (no need to process all the data in each step)</a:t>
            </a:r>
          </a:p>
          <a:p>
            <a:pPr lvl="1"/>
            <a:r>
              <a:rPr lang="en-US" sz="2400" dirty="0"/>
              <a:t>Implementation is easier (one batch of data fits in the memory)</a:t>
            </a:r>
          </a:p>
          <a:p>
            <a:pPr lvl="1"/>
            <a:r>
              <a:rPr lang="en-US" sz="2400" dirty="0"/>
              <a:t>It allows for online or semi-online training</a:t>
            </a:r>
          </a:p>
          <a:p>
            <a:r>
              <a:rPr lang="en-US" sz="2800" dirty="0"/>
              <a:t>This is the most popular training scheme</a:t>
            </a:r>
          </a:p>
          <a:p>
            <a:r>
              <a:rPr lang="en-US" sz="2800" dirty="0"/>
              <a:t>The typical batch size is 10-100-1000 examples</a:t>
            </a:r>
          </a:p>
          <a:p>
            <a:r>
              <a:rPr lang="en-US" sz="2800" dirty="0"/>
              <a:t>As in the case of training on all the data, we usually go more rounds over the full data set</a:t>
            </a:r>
          </a:p>
          <a:p>
            <a:pPr lvl="1"/>
            <a:r>
              <a:rPr lang="en-US" sz="2400" dirty="0"/>
              <a:t>One „round” on all the training data is known as a “training </a:t>
            </a:r>
            <a:r>
              <a:rPr lang="en-US" sz="2400" b="1" dirty="0"/>
              <a:t>epoch</a:t>
            </a:r>
            <a:r>
              <a:rPr lang="en-US" sz="2400" dirty="0" smtClean="0"/>
              <a:t>”</a:t>
            </a:r>
            <a:endParaRPr lang="hu-HU" sz="1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Batch </a:t>
            </a:r>
            <a:r>
              <a:rPr lang="hu-HU" altLang="hu-HU" dirty="0" err="1" smtClean="0">
                <a:solidFill>
                  <a:schemeClr val="tx1"/>
                </a:solidFill>
              </a:rPr>
              <a:t>backpropagation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94" y="3429000"/>
            <a:ext cx="5028250" cy="273630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“perceptron” neural model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142584" cy="4525963"/>
          </a:xfrm>
        </p:spPr>
        <p:txBody>
          <a:bodyPr/>
          <a:lstStyle/>
          <a:p>
            <a:r>
              <a:rPr lang="hu-HU" sz="2800" dirty="0" smtClean="0"/>
              <a:t>The </a:t>
            </a:r>
            <a:r>
              <a:rPr lang="hu-HU" sz="2800" b="1" dirty="0" err="1" smtClean="0"/>
              <a:t>inputs</a:t>
            </a:r>
            <a:r>
              <a:rPr lang="hu-HU" sz="2800" b="1" dirty="0" smtClean="0"/>
              <a:t> </a:t>
            </a:r>
            <a:r>
              <a:rPr lang="hu-HU" sz="2800" dirty="0" err="1" smtClean="0"/>
              <a:t>correspond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hu-HU" sz="2800" dirty="0" err="1" smtClean="0"/>
              <a:t>features</a:t>
            </a:r>
            <a:endParaRPr lang="hu-HU" sz="2800" dirty="0"/>
          </a:p>
          <a:p>
            <a:r>
              <a:rPr lang="hu-HU" sz="2800" dirty="0" smtClean="0"/>
              <a:t>The </a:t>
            </a:r>
            <a:r>
              <a:rPr lang="hu-HU" sz="2800" dirty="0" err="1" smtClean="0"/>
              <a:t>strength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en-US" sz="2800" b="1" dirty="0" smtClean="0"/>
              <a:t>connections</a:t>
            </a:r>
            <a:r>
              <a:rPr lang="en-US" sz="2800" dirty="0" smtClean="0"/>
              <a:t> is modelled by 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/>
              <a:t> </a:t>
            </a:r>
            <a:r>
              <a:rPr lang="en-US" sz="2800" dirty="0" smtClean="0"/>
              <a:t>weights</a:t>
            </a:r>
            <a:endParaRPr lang="hu-HU" sz="2800" dirty="0"/>
          </a:p>
          <a:p>
            <a:r>
              <a:rPr lang="en-US" sz="2800" dirty="0" smtClean="0"/>
              <a:t>There is an additional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/>
              <a:t> </a:t>
            </a:r>
            <a:r>
              <a:rPr lang="hu-HU" sz="2800" dirty="0" smtClean="0"/>
              <a:t>„</a:t>
            </a:r>
            <a:r>
              <a:rPr lang="hu-HU" sz="2800" dirty="0" err="1" smtClean="0"/>
              <a:t>bias</a:t>
            </a:r>
            <a:r>
              <a:rPr lang="hu-HU" sz="2800" dirty="0"/>
              <a:t>” </a:t>
            </a:r>
            <a:r>
              <a:rPr lang="hu-HU" sz="2800" dirty="0" err="1" smtClean="0"/>
              <a:t>param</a:t>
            </a:r>
            <a:r>
              <a:rPr lang="en-US" sz="2800" dirty="0" smtClean="0"/>
              <a:t>e</a:t>
            </a:r>
            <a:r>
              <a:rPr lang="hu-HU" sz="2800" dirty="0" err="1" smtClean="0"/>
              <a:t>ter</a:t>
            </a:r>
            <a:endParaRPr lang="hu-HU" sz="2800" dirty="0"/>
          </a:p>
          <a:p>
            <a:r>
              <a:rPr lang="en-US" sz="2800" dirty="0" smtClean="0"/>
              <a:t>The overall </a:t>
            </a:r>
            <a:r>
              <a:rPr lang="en-US" sz="2800" b="1" dirty="0" smtClean="0"/>
              <a:t>activation </a:t>
            </a:r>
            <a:r>
              <a:rPr lang="en-US" sz="2800" dirty="0" smtClean="0"/>
              <a:t>of the neuron is calculated as:</a:t>
            </a:r>
            <a:endParaRPr lang="hu-HU" sz="2800" dirty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Or</a:t>
            </a:r>
            <a:r>
              <a:rPr lang="hu-HU" sz="2800" dirty="0" smtClean="0"/>
              <a:t>, </a:t>
            </a:r>
            <a:r>
              <a:rPr lang="en-US" sz="2800" dirty="0" smtClean="0"/>
              <a:t>using a fixed input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hu-HU" sz="2800" dirty="0" smtClean="0"/>
              <a:t> : </a:t>
            </a:r>
            <a:endParaRPr lang="hu-HU" sz="2800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5647"/>
              </p:ext>
            </p:extLst>
          </p:nvPr>
        </p:nvGraphicFramePr>
        <p:xfrm>
          <a:off x="3421261" y="4077072"/>
          <a:ext cx="2098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4" name="Equation" r:id="rId4" imgW="1066680" imgH="431640" progId="Equation.3">
                  <p:embed/>
                </p:oleObj>
              </mc:Choice>
              <mc:Fallback>
                <p:oleObj name="Equation" r:id="rId4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261" y="4077072"/>
                        <a:ext cx="20986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9163"/>
              </p:ext>
            </p:extLst>
          </p:nvPr>
        </p:nvGraphicFramePr>
        <p:xfrm>
          <a:off x="3313113" y="5348288"/>
          <a:ext cx="1473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5" name="Equation" r:id="rId6" imgW="749160" imgH="431640" progId="Equation.3">
                  <p:embed/>
                </p:oleObj>
              </mc:Choice>
              <mc:Fallback>
                <p:oleObj name="Equation" r:id="rId6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5348288"/>
                        <a:ext cx="1473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319048" cy="4525963"/>
          </a:xfrm>
        </p:spPr>
        <p:txBody>
          <a:bodyPr/>
          <a:lstStyle/>
          <a:p>
            <a:r>
              <a:rPr lang="en-US" sz="2800" dirty="0"/>
              <a:t>Why is it more efficient to train neural networks on GPUs?</a:t>
            </a:r>
          </a:p>
          <a:p>
            <a:r>
              <a:rPr lang="en-US" sz="2800" dirty="0"/>
              <a:t>Calculating the activation </a:t>
            </a:r>
            <a:r>
              <a:rPr lang="en-US" sz="2800" dirty="0" smtClean="0"/>
              <a:t>of one </a:t>
            </a:r>
            <a:r>
              <a:rPr lang="en-US" sz="2800" dirty="0"/>
              <a:t>neuron: </a:t>
            </a:r>
            <a:br>
              <a:rPr lang="en-US" sz="2800" dirty="0"/>
            </a:br>
            <a:r>
              <a:rPr lang="en-US" sz="2800" dirty="0"/>
              <a:t>=vector-vector multiplication</a:t>
            </a:r>
          </a:p>
          <a:p>
            <a:r>
              <a:rPr lang="en-US" sz="2800" dirty="0"/>
              <a:t>But the activations of the neurons </a:t>
            </a:r>
            <a:r>
              <a:rPr lang="en-US" sz="2800" dirty="0" smtClean="0"/>
              <a:t>of </a:t>
            </a:r>
            <a:r>
              <a:rPr lang="en-US" sz="2800" dirty="0"/>
              <a:t>a given </a:t>
            </a:r>
            <a:br>
              <a:rPr lang="en-US" sz="2800" dirty="0"/>
            </a:br>
            <a:r>
              <a:rPr lang="en-US" sz="2800" dirty="0" smtClean="0"/>
              <a:t>layer </a:t>
            </a:r>
            <a:r>
              <a:rPr lang="en-US" sz="2800" dirty="0"/>
              <a:t>can be </a:t>
            </a:r>
            <a:r>
              <a:rPr lang="en-US" sz="2800" dirty="0" smtClean="0"/>
              <a:t>calculated in </a:t>
            </a:r>
            <a:r>
              <a:rPr lang="en-US" sz="2800" dirty="0"/>
              <a:t>a parallel manner!</a:t>
            </a:r>
            <a:br>
              <a:rPr lang="en-US" sz="2800" dirty="0"/>
            </a:br>
            <a:r>
              <a:rPr lang="en-US" sz="2800" dirty="0"/>
              <a:t>=matrix-vector multiplication</a:t>
            </a:r>
          </a:p>
          <a:p>
            <a:r>
              <a:rPr lang="en-US" sz="2800" dirty="0"/>
              <a:t>And the above can be </a:t>
            </a:r>
            <a:r>
              <a:rPr lang="en-US" sz="2800" dirty="0" smtClean="0"/>
              <a:t>done in </a:t>
            </a:r>
            <a:r>
              <a:rPr lang="en-US" sz="2800" dirty="0"/>
              <a:t>parallel </a:t>
            </a:r>
            <a:br>
              <a:rPr lang="en-US" sz="2800" dirty="0"/>
            </a:br>
            <a:r>
              <a:rPr lang="en-US" sz="2800" dirty="0" smtClean="0"/>
              <a:t>for </a:t>
            </a:r>
            <a:r>
              <a:rPr lang="en-US" sz="2800" dirty="0"/>
              <a:t>a batch </a:t>
            </a:r>
            <a:r>
              <a:rPr lang="en-US" sz="2800" dirty="0" smtClean="0"/>
              <a:t>of input </a:t>
            </a:r>
            <a:r>
              <a:rPr lang="en-US" sz="2800" dirty="0"/>
              <a:t>vectors!</a:t>
            </a:r>
            <a:br>
              <a:rPr lang="en-US" sz="2800" dirty="0"/>
            </a:br>
            <a:r>
              <a:rPr lang="en-US" sz="2800" dirty="0"/>
              <a:t>=matrix-matrix multiplication</a:t>
            </a:r>
          </a:p>
          <a:p>
            <a:r>
              <a:rPr lang="en-US" sz="2800" dirty="0"/>
              <a:t>GPUs can calculate the components of a product matrix in a parallel manner – this is 30-40 times faster than using just one </a:t>
            </a:r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Batch </a:t>
            </a:r>
            <a:r>
              <a:rPr lang="hu-HU" dirty="0" err="1" smtClean="0">
                <a:solidFill>
                  <a:schemeClr val="tx1"/>
                </a:solidFill>
              </a:rPr>
              <a:t>backpropagation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GPU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628800"/>
            <a:ext cx="3167757" cy="23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213348"/>
            <a:ext cx="4280793" cy="114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Weight initialization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510736" cy="4525963"/>
          </a:xfrm>
        </p:spPr>
        <p:txBody>
          <a:bodyPr/>
          <a:lstStyle/>
          <a:p>
            <a:r>
              <a:rPr lang="en-US" sz="2800" dirty="0" smtClean="0"/>
              <a:t>The weights are initialized with small random values</a:t>
            </a:r>
            <a:endParaRPr lang="hu-HU" sz="2800" dirty="0"/>
          </a:p>
          <a:p>
            <a:pPr lvl="1"/>
            <a:r>
              <a:rPr lang="en-US" sz="2400" dirty="0" smtClean="0"/>
              <a:t>E.g. ones between </a:t>
            </a:r>
            <a:r>
              <a:rPr lang="hu-HU" sz="2400" dirty="0" smtClean="0"/>
              <a:t>-0</a:t>
            </a:r>
            <a:r>
              <a:rPr lang="en-US" sz="2400" dirty="0" smtClean="0"/>
              <a:t>.</a:t>
            </a:r>
            <a:r>
              <a:rPr lang="hu-HU" sz="2400" dirty="0" smtClean="0"/>
              <a:t>1</a:t>
            </a:r>
            <a:r>
              <a:rPr lang="en-US" sz="2400" dirty="0" smtClean="0"/>
              <a:t> and</a:t>
            </a:r>
            <a:r>
              <a:rPr lang="hu-HU" sz="2400" dirty="0" smtClean="0"/>
              <a:t> 0</a:t>
            </a:r>
            <a:r>
              <a:rPr lang="en-US" sz="2400" dirty="0" smtClean="0"/>
              <a:t>.</a:t>
            </a:r>
            <a:r>
              <a:rPr lang="hu-HU" sz="2400" dirty="0" smtClean="0"/>
              <a:t>1</a:t>
            </a:r>
            <a:endParaRPr lang="hu-HU" sz="2400" dirty="0"/>
          </a:p>
          <a:p>
            <a:r>
              <a:rPr lang="en-US" sz="2800" dirty="0" smtClean="0"/>
              <a:t>The initialization is particularly important for deep networks (i.e. those having many hidden layers)</a:t>
            </a:r>
            <a:endParaRPr lang="hu-HU" sz="2800" dirty="0" smtClean="0"/>
          </a:p>
          <a:p>
            <a:pPr lvl="1"/>
            <a:r>
              <a:rPr lang="en-US" sz="2400" dirty="0" smtClean="0"/>
              <a:t>A good initialization strategy help propagating back the error even to the lowest layer</a:t>
            </a:r>
            <a:endParaRPr lang="hu-HU" sz="2400" dirty="0" smtClean="0"/>
          </a:p>
          <a:p>
            <a:pPr lvl="1"/>
            <a:r>
              <a:rPr lang="en-US" sz="2400" dirty="0" smtClean="0"/>
              <a:t>There are multiple strategies for initialization, which might depend on the activation function used</a:t>
            </a:r>
            <a:endParaRPr lang="hu-HU" sz="2400" dirty="0"/>
          </a:p>
          <a:p>
            <a:pPr lvl="1"/>
            <a:r>
              <a:rPr lang="en-US" sz="2400" dirty="0" err="1" smtClean="0"/>
              <a:t>E.g</a:t>
            </a:r>
            <a:r>
              <a:rPr lang="hu-HU" sz="2400" dirty="0" smtClean="0"/>
              <a:t>.: </a:t>
            </a:r>
            <a:r>
              <a:rPr lang="en-US" sz="2400" dirty="0" smtClean="0"/>
              <a:t>let the weights be random numbers following a Gaussian distribution, mean=0, </a:t>
            </a:r>
            <a:r>
              <a:rPr lang="en-US" sz="2400" dirty="0" err="1" smtClean="0"/>
              <a:t>std</a:t>
            </a:r>
            <a:r>
              <a:rPr lang="en-US" sz="2400" dirty="0" smtClean="0"/>
              <a:t>: </a:t>
            </a:r>
            <a:r>
              <a:rPr lang="hu-HU" sz="2400" dirty="0" smtClean="0"/>
              <a:t>1/</a:t>
            </a:r>
            <a:r>
              <a:rPr lang="en-US" sz="2400" dirty="0" smtClean="0"/>
              <a:t>#</a:t>
            </a:r>
            <a:r>
              <a:rPr lang="hu-HU" sz="2400" dirty="0" err="1" smtClean="0"/>
              <a:t>inputs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263778"/>
            <a:ext cx="3409166" cy="22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Shuffling the training 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430616" cy="4896544"/>
          </a:xfrm>
        </p:spPr>
        <p:txBody>
          <a:bodyPr/>
          <a:lstStyle/>
          <a:p>
            <a:r>
              <a:rPr lang="en-US" sz="2800" dirty="0" smtClean="0"/>
              <a:t>During batch training it might be helpful to shuffle the training examples (order them in a random order)</a:t>
            </a:r>
            <a:endParaRPr lang="hu-HU" sz="2800" dirty="0"/>
          </a:p>
          <a:p>
            <a:pPr lvl="1"/>
            <a:r>
              <a:rPr lang="en-US" sz="2400" dirty="0" smtClean="0"/>
              <a:t>This is a must if e.g. the examples are not shuffled based on their class labels (e.g. first examples for clas</a:t>
            </a:r>
            <a:r>
              <a:rPr lang="en-US" sz="2400" dirty="0" smtClean="0"/>
              <a:t>s #1, then for class #2 etc.)</a:t>
            </a:r>
            <a:endParaRPr lang="hu-HU" sz="2400" dirty="0"/>
          </a:p>
          <a:p>
            <a:pPr lvl="1"/>
            <a:r>
              <a:rPr lang="en-US" sz="2400" dirty="0" smtClean="0"/>
              <a:t>It also helps if the class labels are shuffled, but there is some other property which is not shuffled (e.g. in speech recognition: the recordings are ordered by speakers)</a:t>
            </a:r>
            <a:endParaRPr lang="hu-HU" sz="12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808312"/>
            <a:ext cx="404288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Shuffling the training data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36936" cy="4896544"/>
          </a:xfrm>
        </p:spPr>
        <p:txBody>
          <a:bodyPr/>
          <a:lstStyle/>
          <a:p>
            <a:r>
              <a:rPr lang="en-US" sz="2800" dirty="0" smtClean="0"/>
              <a:t>Why does shuffling help?</a:t>
            </a:r>
            <a:endParaRPr lang="en-US" sz="2800" dirty="0" smtClean="0"/>
          </a:p>
          <a:p>
            <a:pPr lvl="1"/>
            <a:r>
              <a:rPr lang="en-US" sz="2400" dirty="0" smtClean="0"/>
              <a:t>We always optimize the error for the current batch</a:t>
            </a:r>
            <a:r>
              <a:rPr lang="hu-HU" sz="2400" dirty="0" smtClean="0"/>
              <a:t>, </a:t>
            </a:r>
            <a:r>
              <a:rPr lang="en-US" sz="2400" dirty="0" smtClean="0"/>
              <a:t>so more recent examples are more important than older ones</a:t>
            </a:r>
            <a:endParaRPr lang="hu-HU" sz="2400" dirty="0" smtClean="0"/>
          </a:p>
          <a:p>
            <a:pPr lvl="1"/>
            <a:r>
              <a:rPr lang="en-US" sz="2400" dirty="0" smtClean="0"/>
              <a:t>Therefore the network learns the special properties of the latter examples, and forgets the properties of the </a:t>
            </a:r>
            <a:r>
              <a:rPr lang="en-US" sz="2400" dirty="0" smtClean="0"/>
              <a:t>former examples</a:t>
            </a:r>
            <a:endParaRPr lang="hu-HU" sz="2400" dirty="0"/>
          </a:p>
          <a:p>
            <a:r>
              <a:rPr lang="en-US" sz="2800" dirty="0" smtClean="0"/>
              <a:t>We have to iterate over the data several times</a:t>
            </a:r>
            <a:endParaRPr lang="en-US" sz="2800" dirty="0" smtClean="0"/>
          </a:p>
          <a:p>
            <a:pPr lvl="1"/>
            <a:r>
              <a:rPr lang="en-US" sz="2400" dirty="0" smtClean="0"/>
              <a:t>So in theory it might worth to shuffle the data before each epoch</a:t>
            </a:r>
            <a:endParaRPr lang="hu-HU" sz="2400" dirty="0"/>
          </a:p>
          <a:p>
            <a:pPr lvl="1"/>
            <a:r>
              <a:rPr lang="en-US" sz="2400" dirty="0" smtClean="0"/>
              <a:t>Unfortunately, shuffling is quite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cumbersome: if we do it in the memory,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then data access will be slower; if we do it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in files, then the whole process will be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even more hard technically</a:t>
            </a:r>
            <a:endParaRPr lang="hu-HU" sz="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437112"/>
            <a:ext cx="4354392" cy="16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Normalization of the training 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463064" cy="4525963"/>
          </a:xfrm>
        </p:spPr>
        <p:txBody>
          <a:bodyPr/>
          <a:lstStyle/>
          <a:p>
            <a:r>
              <a:rPr lang="en-US" sz="2800" dirty="0" smtClean="0"/>
              <a:t>Before training it is worth to convert the range of the values of the different features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 smtClean="0"/>
              <a:t>to the same scale</a:t>
            </a:r>
            <a:endParaRPr lang="hu-HU" sz="2800" dirty="0"/>
          </a:p>
          <a:p>
            <a:endParaRPr lang="hu-HU" sz="2800" dirty="0"/>
          </a:p>
          <a:p>
            <a:pPr lvl="1"/>
            <a:endParaRPr lang="hu-HU" sz="2400" dirty="0"/>
          </a:p>
          <a:p>
            <a:pPr lvl="1"/>
            <a:r>
              <a:rPr lang="hu-HU" sz="2400" dirty="0"/>
              <a:t>min=-1, </a:t>
            </a:r>
            <a:r>
              <a:rPr lang="hu-HU" sz="2400" dirty="0" err="1"/>
              <a:t>max</a:t>
            </a:r>
            <a:r>
              <a:rPr lang="hu-HU" sz="2400" dirty="0"/>
              <a:t>=1: </a:t>
            </a:r>
            <a:r>
              <a:rPr lang="en-US" sz="2400" dirty="0" smtClean="0"/>
              <a:t>not so practical, one “</a:t>
            </a:r>
            <a:r>
              <a:rPr lang="hu-HU" sz="2400" dirty="0" err="1" smtClean="0"/>
              <a:t>outlier</a:t>
            </a:r>
            <a:r>
              <a:rPr lang="hu-HU" sz="2400" dirty="0" smtClean="0"/>
              <a:t>” </a:t>
            </a:r>
            <a:r>
              <a:rPr lang="en-US" sz="2400" dirty="0" smtClean="0"/>
              <a:t>might ruin it</a:t>
            </a:r>
            <a:endParaRPr lang="hu-HU" sz="2400" dirty="0"/>
          </a:p>
          <a:p>
            <a:pPr lvl="1"/>
            <a:r>
              <a:rPr lang="en-US" sz="2400" dirty="0" smtClean="0"/>
              <a:t>Standard solution</a:t>
            </a:r>
            <a:r>
              <a:rPr lang="hu-HU" sz="2400" dirty="0" smtClean="0"/>
              <a:t>: </a:t>
            </a:r>
            <a:r>
              <a:rPr lang="en-US" sz="2400" dirty="0" smtClean="0"/>
              <a:t>let the mean of each feature be 0, its </a:t>
            </a:r>
            <a:r>
              <a:rPr lang="en-US" sz="2400" dirty="0" err="1" smtClean="0"/>
              <a:t>std</a:t>
            </a:r>
            <a:r>
              <a:rPr lang="en-US" sz="2400" dirty="0" smtClean="0"/>
              <a:t> is 1</a:t>
            </a:r>
            <a:endParaRPr lang="hu-HU" sz="2400" dirty="0"/>
          </a:p>
          <a:p>
            <a:r>
              <a:rPr lang="en-US" sz="2800" dirty="0" smtClean="0"/>
              <a:t>Why does such an uniform scaling help</a:t>
            </a:r>
            <a:r>
              <a:rPr lang="hu-HU" sz="2800" dirty="0" smtClean="0"/>
              <a:t>?</a:t>
            </a:r>
            <a:endParaRPr lang="hu-HU" sz="2800" dirty="0"/>
          </a:p>
          <a:p>
            <a:pPr lvl="1"/>
            <a:r>
              <a:rPr lang="en-US" sz="2400" dirty="0" smtClean="0"/>
              <a:t>The weights are initialized in the same range</a:t>
            </a:r>
            <a:r>
              <a:rPr lang="hu-HU" sz="2400" dirty="0" smtClean="0"/>
              <a:t>. </a:t>
            </a:r>
            <a:r>
              <a:rPr lang="en-US" sz="2400" dirty="0" smtClean="0"/>
              <a:t>If the range of the features would differ significantly, some features would suppress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other features when calculating the activations, i.e.</a:t>
            </a:r>
            <a:r>
              <a:rPr lang="hu-HU" sz="2400" dirty="0" smtClean="0"/>
              <a:t>:</a:t>
            </a:r>
            <a:endParaRPr lang="hu-HU" sz="2400" dirty="0"/>
          </a:p>
          <a:p>
            <a:endParaRPr lang="hu-HU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10244"/>
              </p:ext>
            </p:extLst>
          </p:nvPr>
        </p:nvGraphicFramePr>
        <p:xfrm>
          <a:off x="5879975" y="1844824"/>
          <a:ext cx="5472609" cy="1800198"/>
        </p:xfrm>
        <a:graphic>
          <a:graphicData uri="http://schemas.openxmlformats.org/drawingml/2006/table">
            <a:tbl>
              <a:tblPr/>
              <a:tblGrid>
                <a:gridCol w="1368152"/>
                <a:gridCol w="1512168"/>
                <a:gridCol w="1224136"/>
                <a:gridCol w="1368153"/>
              </a:tblGrid>
              <a:tr h="3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Fever</a:t>
                      </a:r>
                      <a:endParaRPr lang="hu-H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Joint</a:t>
                      </a:r>
                      <a:r>
                        <a:rPr lang="hu-H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r>
                        <a:rPr lang="hu-HU" sz="16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pain</a:t>
                      </a:r>
                      <a:endParaRPr lang="hu-H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Cough</a:t>
                      </a:r>
                      <a:endParaRPr lang="hu-H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Influenza</a:t>
                      </a:r>
                      <a:endParaRPr lang="hu-HU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Wet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one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hu-H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hu-H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Lefelé nyíl 7"/>
          <p:cNvSpPr/>
          <p:nvPr/>
        </p:nvSpPr>
        <p:spPr>
          <a:xfrm>
            <a:off x="6475909" y="2204864"/>
            <a:ext cx="484187" cy="1447477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7988077" y="2204864"/>
            <a:ext cx="484187" cy="1447477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9428237" y="2204864"/>
            <a:ext cx="484187" cy="1447477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120855"/>
              </p:ext>
            </p:extLst>
          </p:nvPr>
        </p:nvGraphicFramePr>
        <p:xfrm>
          <a:off x="9624392" y="5315602"/>
          <a:ext cx="1578420" cy="95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6" name="Equation" r:id="rId5" imgW="711000" imgH="431640" progId="Equation.3">
                  <p:embed/>
                </p:oleObj>
              </mc:Choice>
              <mc:Fallback>
                <p:oleObj name="Equation" r:id="rId5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392" y="5315602"/>
                        <a:ext cx="1578420" cy="958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Normalization of the training data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11030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kern="0" dirty="0" err="1" smtClean="0"/>
              <a:t>Why</a:t>
            </a:r>
            <a:r>
              <a:rPr lang="hu-HU" sz="2800" kern="0" dirty="0" smtClean="0"/>
              <a:t> </a:t>
            </a:r>
            <a:r>
              <a:rPr lang="en-US" sz="2800" kern="0" dirty="0" smtClean="0"/>
              <a:t>do we normalize to around 0</a:t>
            </a:r>
            <a:r>
              <a:rPr lang="hu-HU" sz="2800" kern="0" dirty="0" smtClean="0"/>
              <a:t>?</a:t>
            </a:r>
            <a:endParaRPr lang="hu-HU" sz="2800" kern="0" dirty="0"/>
          </a:p>
          <a:p>
            <a:r>
              <a:rPr lang="en-US" sz="2800" kern="0" dirty="0" smtClean="0"/>
              <a:t>Recall the sigmoid activation function:</a:t>
            </a:r>
            <a:endParaRPr lang="hu-HU" sz="2800" kern="0" dirty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/>
          </a:p>
          <a:p>
            <a:r>
              <a:rPr lang="en-US" sz="2800" kern="0" dirty="0" smtClean="0"/>
              <a:t>If</a:t>
            </a:r>
            <a:r>
              <a:rPr lang="hu-HU" sz="2800" kern="0" dirty="0" smtClean="0"/>
              <a:t>             </a:t>
            </a:r>
            <a:r>
              <a:rPr lang="en-US" sz="2800" kern="0" dirty="0" smtClean="0"/>
              <a:t>is too large or too small</a:t>
            </a:r>
            <a:r>
              <a:rPr lang="hu-HU" sz="2800" kern="0" dirty="0" smtClean="0"/>
              <a:t>, </a:t>
            </a:r>
            <a:r>
              <a:rPr lang="en-US" sz="2800" kern="0" dirty="0" smtClean="0"/>
              <a:t>then it falls to the “flat” region of the sigmoid</a:t>
            </a:r>
            <a:endParaRPr lang="hu-HU" sz="2800" kern="0" dirty="0" smtClean="0"/>
          </a:p>
          <a:p>
            <a:r>
              <a:rPr lang="en-US" sz="2800" kern="0" dirty="0" smtClean="0"/>
              <a:t>Here the derivative is close to 0</a:t>
            </a:r>
            <a:r>
              <a:rPr lang="hu-HU" sz="2800" kern="0" dirty="0" smtClean="0"/>
              <a:t>, </a:t>
            </a:r>
            <a:r>
              <a:rPr lang="en-US" sz="2800" kern="0" dirty="0" smtClean="0"/>
              <a:t>so the network will not learn</a:t>
            </a:r>
            <a:r>
              <a:rPr lang="hu-HU" sz="2800" kern="0" dirty="0" smtClean="0"/>
              <a:t> (</a:t>
            </a:r>
            <a:r>
              <a:rPr lang="en-US" sz="2800" kern="0" dirty="0" smtClean="0"/>
              <a:t>“</a:t>
            </a:r>
            <a:r>
              <a:rPr lang="hu-HU" sz="2800" kern="0" dirty="0" err="1" smtClean="0"/>
              <a:t>vanishing</a:t>
            </a:r>
            <a:r>
              <a:rPr lang="hu-HU" sz="2800" kern="0" dirty="0" smtClean="0"/>
              <a:t> </a:t>
            </a:r>
            <a:r>
              <a:rPr lang="hu-HU" sz="2800" kern="0" dirty="0" err="1"/>
              <a:t>gradient</a:t>
            </a:r>
            <a:r>
              <a:rPr lang="hu-HU" sz="2800" kern="0" dirty="0" smtClean="0"/>
              <a:t>”</a:t>
            </a:r>
            <a:r>
              <a:rPr lang="en-US" sz="2800" kern="0" dirty="0" smtClean="0"/>
              <a:t> problem</a:t>
            </a:r>
            <a:r>
              <a:rPr lang="hu-HU" sz="2800" kern="0" dirty="0" smtClean="0"/>
              <a:t>)</a:t>
            </a:r>
            <a:endParaRPr lang="hu-HU" sz="2800" kern="0" dirty="0"/>
          </a:p>
          <a:p>
            <a:pPr lvl="1"/>
            <a:r>
              <a:rPr lang="en-US" sz="2400" kern="0" dirty="0" smtClean="0"/>
              <a:t>We will deal with this when discussing further activation functions and further regularization methods</a:t>
            </a:r>
            <a:endParaRPr lang="hu-HU" sz="2400" kern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1" y="1271395"/>
            <a:ext cx="3832131" cy="165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36130"/>
              </p:ext>
            </p:extLst>
          </p:nvPr>
        </p:nvGraphicFramePr>
        <p:xfrm>
          <a:off x="1343472" y="2930193"/>
          <a:ext cx="1152128" cy="69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Equation" r:id="rId6" imgW="711000" imgH="431640" progId="Equation.3">
                  <p:embed/>
                </p:oleObj>
              </mc:Choice>
              <mc:Fallback>
                <p:oleObj name="Equation" r:id="rId6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2930193"/>
                        <a:ext cx="1152128" cy="6994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Setting the right learning rate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149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The </a:t>
            </a:r>
            <a:r>
              <a:rPr lang="hu-HU" sz="2800" kern="0" dirty="0" err="1" smtClean="0"/>
              <a:t>learning</a:t>
            </a:r>
            <a:r>
              <a:rPr lang="hu-HU" sz="2800" kern="0" dirty="0" smtClean="0"/>
              <a:t> </a:t>
            </a:r>
            <a:r>
              <a:rPr lang="hu-HU" sz="2800" kern="0" dirty="0" err="1"/>
              <a:t>rate</a:t>
            </a:r>
            <a:r>
              <a:rPr lang="hu-HU" sz="2800" kern="0" dirty="0"/>
              <a:t> </a:t>
            </a:r>
            <a:r>
              <a:rPr lang="hu-HU" sz="2800" kern="0" dirty="0" smtClean="0"/>
              <a:t>(LR) </a:t>
            </a:r>
            <a:r>
              <a:rPr lang="en-US" sz="2800" kern="0" dirty="0" smtClean="0"/>
              <a:t>is usually set based on experience</a:t>
            </a:r>
            <a:endParaRPr lang="hu-HU" sz="2800" kern="0" dirty="0"/>
          </a:p>
          <a:p>
            <a:pPr lvl="1"/>
            <a:r>
              <a:rPr lang="en-US" sz="2400" kern="0" dirty="0" smtClean="0"/>
              <a:t>Although there are attempts to set it automatically</a:t>
            </a:r>
            <a:endParaRPr lang="hu-HU" sz="2400" kern="0" dirty="0"/>
          </a:p>
          <a:p>
            <a:pPr lvl="1"/>
            <a:r>
              <a:rPr lang="en-US" sz="2400" kern="0" dirty="0" smtClean="0"/>
              <a:t>Too large </a:t>
            </a:r>
            <a:r>
              <a:rPr lang="hu-HU" sz="2400" kern="0" dirty="0" smtClean="0"/>
              <a:t>LR</a:t>
            </a:r>
            <a:r>
              <a:rPr lang="hu-HU" sz="2400" kern="0" dirty="0" smtClean="0"/>
              <a:t>: </a:t>
            </a:r>
            <a:r>
              <a:rPr lang="en-US" sz="2400" kern="0" dirty="0" smtClean="0"/>
              <a:t>no learning, we just jump around on the error surface</a:t>
            </a:r>
            <a:endParaRPr lang="hu-HU" sz="2400" kern="0" dirty="0"/>
          </a:p>
          <a:p>
            <a:pPr lvl="1"/>
            <a:r>
              <a:rPr lang="en-US" sz="2400" kern="0" dirty="0" smtClean="0"/>
              <a:t>Too small </a:t>
            </a:r>
            <a:r>
              <a:rPr lang="hu-HU" sz="2400" kern="0" dirty="0" smtClean="0"/>
              <a:t>LR</a:t>
            </a:r>
            <a:r>
              <a:rPr lang="hu-HU" sz="2400" kern="0" dirty="0" smtClean="0"/>
              <a:t>: </a:t>
            </a:r>
            <a:r>
              <a:rPr lang="en-US" sz="2400" kern="0" dirty="0" smtClean="0"/>
              <a:t>slow learning, easier to stuck in a local </a:t>
            </a:r>
            <a:r>
              <a:rPr lang="en-US" sz="2400" kern="0" dirty="0" smtClean="0"/>
              <a:t>optimum</a:t>
            </a:r>
            <a:endParaRPr lang="hu-HU" sz="2400" kern="0" dirty="0"/>
          </a:p>
          <a:p>
            <a:r>
              <a:rPr lang="en-US" sz="2800" kern="0" dirty="0" smtClean="0"/>
              <a:t>Standard general heuristic</a:t>
            </a:r>
            <a:r>
              <a:rPr lang="hu-HU" sz="2800" kern="0" dirty="0" smtClean="0"/>
              <a:t>:</a:t>
            </a:r>
            <a:endParaRPr lang="hu-HU" sz="2800" kern="0" dirty="0"/>
          </a:p>
          <a:p>
            <a:pPr lvl="1"/>
            <a:r>
              <a:rPr lang="en-US" sz="2400" kern="0" dirty="0" smtClean="0"/>
              <a:t>Let’s start with such a large LR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as possible </a:t>
            </a:r>
            <a:r>
              <a:rPr lang="hu-HU" sz="2400" kern="0" dirty="0" smtClean="0"/>
              <a:t>(</a:t>
            </a:r>
            <a:r>
              <a:rPr lang="en-US" sz="2400" kern="0" dirty="0" smtClean="0"/>
              <a:t>so where the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kern="0" dirty="0"/>
              <a:t>network can still learn</a:t>
            </a:r>
            <a:r>
              <a:rPr lang="hu-HU" sz="2400" kern="0" dirty="0" smtClean="0"/>
              <a:t>)</a:t>
            </a:r>
            <a:endParaRPr lang="hu-HU" sz="2400" kern="0" dirty="0"/>
          </a:p>
          <a:p>
            <a:pPr lvl="1"/>
            <a:r>
              <a:rPr lang="en-US" sz="2400" kern="0" dirty="0" smtClean="0"/>
              <a:t>After a while</a:t>
            </a:r>
            <a:r>
              <a:rPr lang="hu-HU" sz="2400" kern="0" dirty="0" smtClean="0"/>
              <a:t> (</a:t>
            </a:r>
            <a:r>
              <a:rPr lang="en-US" sz="2400" kern="0" dirty="0" smtClean="0"/>
              <a:t>when the error</a:t>
            </a:r>
            <a:r>
              <a:rPr lang="hu-HU" sz="2400" kern="0" dirty="0" smtClean="0"/>
              <a:t>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stops decreasing</a:t>
            </a:r>
            <a:r>
              <a:rPr lang="hu-HU" sz="2400" kern="0" dirty="0" smtClean="0"/>
              <a:t>) </a:t>
            </a:r>
            <a:r>
              <a:rPr lang="en-US" sz="2400" kern="0" dirty="0" smtClean="0"/>
              <a:t>lower the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kern="0" dirty="0" smtClean="0"/>
              <a:t>LR </a:t>
            </a:r>
            <a:r>
              <a:rPr lang="hu-HU" sz="2400" kern="0" dirty="0" smtClean="0"/>
              <a:t>(</a:t>
            </a:r>
            <a:r>
              <a:rPr lang="en-US" sz="2400" kern="0" dirty="0" smtClean="0"/>
              <a:t>e.g. dividing by 2</a:t>
            </a:r>
            <a:r>
              <a:rPr lang="hu-HU" sz="2400" kern="0" dirty="0" smtClean="0"/>
              <a:t>)</a:t>
            </a:r>
            <a:endParaRPr lang="hu-HU" sz="24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  <a:p>
            <a:endParaRPr lang="hu-HU" sz="2800" kern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3" y="4077072"/>
            <a:ext cx="6526482" cy="25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70" y="3429000"/>
            <a:ext cx="6743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Activation in the perceptron model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 smtClean="0"/>
              <a:t>So the overall activation of the neuron is</a:t>
            </a:r>
            <a:r>
              <a:rPr lang="hu-HU" sz="2800" dirty="0" smtClean="0"/>
              <a:t>:</a:t>
            </a:r>
            <a:endParaRPr lang="hu-HU" sz="2800" dirty="0" smtClean="0"/>
          </a:p>
          <a:p>
            <a:pPr lvl="2"/>
            <a:endParaRPr lang="hu-HU" sz="2000" dirty="0"/>
          </a:p>
          <a:p>
            <a:r>
              <a:rPr lang="en-US" sz="2800" dirty="0" smtClean="0"/>
              <a:t>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smtClean="0"/>
              <a:t> </a:t>
            </a:r>
            <a:r>
              <a:rPr lang="hu-HU" sz="2800" dirty="0" err="1" smtClean="0"/>
              <a:t>a</a:t>
            </a:r>
            <a:r>
              <a:rPr lang="en-US" sz="2800" dirty="0" err="1" smtClean="0"/>
              <a:t>ctivation</a:t>
            </a:r>
            <a:r>
              <a:rPr lang="en-US" sz="2800" dirty="0" smtClean="0"/>
              <a:t> is converted into the output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en-US" sz="2800" dirty="0" smtClean="0"/>
              <a:t>by the activation function</a:t>
            </a:r>
            <a:endParaRPr lang="hu-HU" sz="2800" dirty="0"/>
          </a:p>
          <a:p>
            <a:r>
              <a:rPr lang="en-US" sz="2800" dirty="0" smtClean="0"/>
              <a:t>In the original model this performs a simple </a:t>
            </a:r>
            <a:r>
              <a:rPr lang="en-US" sz="2800" dirty="0" err="1" smtClean="0"/>
              <a:t>thresholding</a:t>
            </a:r>
            <a:r>
              <a:rPr lang="hu-HU" sz="2800" dirty="0" smtClean="0"/>
              <a:t>:</a:t>
            </a:r>
            <a:endParaRPr lang="hu-HU" sz="2800" dirty="0"/>
          </a:p>
          <a:p>
            <a:pPr lvl="2"/>
            <a:endParaRPr lang="hu-HU" sz="20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r>
              <a:rPr lang="en-US" sz="2800" dirty="0" smtClean="0"/>
              <a:t>The parameters to be learned are the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,..,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/>
              <a:t> </a:t>
            </a:r>
            <a:r>
              <a:rPr lang="en-US" sz="2800" dirty="0" smtClean="0"/>
              <a:t>weights</a:t>
            </a:r>
            <a:endParaRPr lang="hu-HU" sz="2800" dirty="0" smtClean="0"/>
          </a:p>
          <a:p>
            <a:pPr lvl="1"/>
            <a:r>
              <a:rPr lang="en-US" sz="2400" dirty="0" smtClean="0"/>
              <a:t>The perceptron model is practically a linear classifier</a:t>
            </a:r>
            <a:endParaRPr lang="hu-HU" sz="2400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50763"/>
              </p:ext>
            </p:extLst>
          </p:nvPr>
        </p:nvGraphicFramePr>
        <p:xfrm>
          <a:off x="9048328" y="3933056"/>
          <a:ext cx="2098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6" name="Equation" r:id="rId4" imgW="1066680" imgH="431640" progId="Equation.3">
                  <p:embed/>
                </p:oleObj>
              </mc:Choice>
              <mc:Fallback>
                <p:oleObj name="Equation" r:id="rId4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328" y="3933056"/>
                        <a:ext cx="20986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979230"/>
              </p:ext>
            </p:extLst>
          </p:nvPr>
        </p:nvGraphicFramePr>
        <p:xfrm>
          <a:off x="9015288" y="1124744"/>
          <a:ext cx="1473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7" name="Equation" r:id="rId6" imgW="749160" imgH="431640" progId="Equation.3">
                  <p:embed/>
                </p:oleObj>
              </mc:Choice>
              <mc:Fallback>
                <p:oleObj name="Equation" r:id="rId6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288" y="1124744"/>
                        <a:ext cx="1473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6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 sigmoid activation function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There were several strategies to train a linear classifier</a:t>
            </a:r>
          </a:p>
          <a:p>
            <a:r>
              <a:rPr lang="en-US" sz="2800" dirty="0" smtClean="0"/>
              <a:t>Let’s use the </a:t>
            </a:r>
            <a:r>
              <a:rPr lang="hu-HU" sz="2800" b="1" dirty="0" err="1" smtClean="0"/>
              <a:t>sigmoid</a:t>
            </a:r>
            <a:r>
              <a:rPr lang="en-US" sz="2800" dirty="0" smtClean="0"/>
              <a:t> function as the activation function</a:t>
            </a:r>
            <a:endParaRPr lang="hu-HU" sz="2800" b="1" dirty="0"/>
          </a:p>
          <a:p>
            <a:pPr lvl="1"/>
            <a:r>
              <a:rPr lang="en-US" sz="2400" dirty="0" smtClean="0"/>
              <a:t>So the</a:t>
            </a:r>
            <a:r>
              <a:rPr lang="hu-HU" sz="2400" dirty="0" smtClean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dirty="0"/>
              <a:t> </a:t>
            </a:r>
            <a:r>
              <a:rPr lang="hu-HU" sz="2400" dirty="0" smtClean="0"/>
              <a:t>a</a:t>
            </a:r>
            <a:r>
              <a:rPr lang="en-US" sz="2400" dirty="0" err="1" smtClean="0"/>
              <a:t>ctivation</a:t>
            </a:r>
            <a:r>
              <a:rPr lang="en-US" sz="2400" dirty="0" smtClean="0"/>
              <a:t> function and the output is</a:t>
            </a:r>
            <a:r>
              <a:rPr lang="hu-HU" sz="2400" dirty="0" smtClean="0"/>
              <a:t>:</a:t>
            </a:r>
            <a:endParaRPr lang="hu-HU" sz="2400" dirty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/>
              <a:t>We called this the </a:t>
            </a:r>
            <a:r>
              <a:rPr lang="en-US" sz="2800" b="1" dirty="0"/>
              <a:t>logistic regression </a:t>
            </a:r>
            <a:r>
              <a:rPr lang="en-US" sz="2800" dirty="0"/>
              <a:t>model earlier</a:t>
            </a:r>
          </a:p>
          <a:p>
            <a:pPr lvl="1"/>
            <a:r>
              <a:rPr lang="en-US" sz="2400" dirty="0"/>
              <a:t>We also showed that it can be trained using the gradient descent algorithm</a:t>
            </a:r>
          </a:p>
          <a:p>
            <a:pPr lvl="1"/>
            <a:r>
              <a:rPr lang="en-US" sz="2400" dirty="0"/>
              <a:t>By minimizing either the cross-entropy or the MSE error </a:t>
            </a:r>
            <a:r>
              <a:rPr lang="en-US" sz="2400" dirty="0" smtClean="0"/>
              <a:t>function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708920"/>
            <a:ext cx="469667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47378"/>
              </p:ext>
            </p:extLst>
          </p:nvPr>
        </p:nvGraphicFramePr>
        <p:xfrm>
          <a:off x="7536160" y="3356992"/>
          <a:ext cx="24225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8" name="Equation" r:id="rId4" imgW="1231560" imgH="241200" progId="Equation.3">
                  <p:embed/>
                </p:oleObj>
              </mc:Choice>
              <mc:Fallback>
                <p:oleObj name="Equation" r:id="rId4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3356992"/>
                        <a:ext cx="24225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3644198"/>
            <a:ext cx="4968552" cy="18701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The </a:t>
            </a:r>
            <a:r>
              <a:rPr lang="hu-HU" altLang="hu-HU" dirty="0" err="1">
                <a:solidFill>
                  <a:schemeClr val="tx1"/>
                </a:solidFill>
              </a:rPr>
              <a:t>representation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power</a:t>
            </a:r>
            <a:r>
              <a:rPr lang="hu-HU" altLang="hu-HU" dirty="0">
                <a:solidFill>
                  <a:schemeClr val="tx1"/>
                </a:solidFill>
              </a:rPr>
              <a:t> of </a:t>
            </a:r>
            <a:r>
              <a:rPr lang="hu-HU" altLang="hu-HU" dirty="0" err="1">
                <a:solidFill>
                  <a:schemeClr val="tx1"/>
                </a:solidFill>
              </a:rPr>
              <a:t>one</a:t>
            </a:r>
            <a:r>
              <a:rPr lang="hu-HU" altLang="hu-HU" dirty="0">
                <a:solidFill>
                  <a:schemeClr val="tx1"/>
                </a:solidFill>
              </a:rPr>
              <a:t> neuron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463064" cy="4525963"/>
          </a:xfrm>
        </p:spPr>
        <p:txBody>
          <a:bodyPr/>
          <a:lstStyle/>
          <a:p>
            <a:r>
              <a:rPr lang="en-US" sz="2800" dirty="0"/>
              <a:t>The perceptron model is equivalent to a linear classifier</a:t>
            </a:r>
          </a:p>
          <a:p>
            <a:r>
              <a:rPr lang="en-US" sz="2800" dirty="0"/>
              <a:t>In practice, very few tasks can be solved by a simple linear classifier…</a:t>
            </a:r>
          </a:p>
          <a:p>
            <a:r>
              <a:rPr lang="en-US" sz="2800" dirty="0" err="1"/>
              <a:t>Minsky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Papert</a:t>
            </a:r>
            <a:r>
              <a:rPr lang="en-US" sz="2800" dirty="0"/>
              <a:t> showed in </a:t>
            </a:r>
            <a:r>
              <a:rPr lang="en-US" sz="2800" dirty="0" smtClean="0"/>
              <a:t>1969(!) </a:t>
            </a:r>
            <a:r>
              <a:rPr lang="en-US" sz="2800" dirty="0"/>
              <a:t>that </a:t>
            </a:r>
            <a:r>
              <a:rPr lang="en-US" sz="2800" dirty="0" smtClean="0"/>
              <a:t>AND, </a:t>
            </a:r>
            <a:r>
              <a:rPr lang="en-US" sz="2800" dirty="0"/>
              <a:t>OR can be learned by one neuron, but the XOR operation cannot be represented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/>
              <a:t>Research of the neural model was </a:t>
            </a:r>
            <a:r>
              <a:rPr lang="en-US" sz="2800" dirty="0" smtClean="0"/>
              <a:t>neglected </a:t>
            </a:r>
            <a:r>
              <a:rPr lang="en-US" sz="2800" dirty="0"/>
              <a:t>until the early </a:t>
            </a:r>
            <a:r>
              <a:rPr lang="en-US" sz="2800" dirty="0" smtClean="0"/>
              <a:t>80’s</a:t>
            </a:r>
            <a:endParaRPr lang="en-US" sz="2800" dirty="0"/>
          </a:p>
          <a:p>
            <a:pPr lvl="1"/>
            <a:r>
              <a:rPr lang="en-US" sz="2400" dirty="0"/>
              <a:t>This time period is known as the first “AI winter</a:t>
            </a:r>
            <a:r>
              <a:rPr lang="en-US" sz="2400" dirty="0" smtClean="0"/>
              <a:t>”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hu-HU" sz="2800" dirty="0" smtClean="0"/>
              <a:t>”</a:t>
            </a:r>
            <a:r>
              <a:rPr lang="en-US" sz="2800" dirty="0" smtClean="0"/>
              <a:t>a </a:t>
            </a:r>
            <a:r>
              <a:rPr lang="en-US" sz="2800" dirty="0"/>
              <a:t>period of reduced funding and interest in artificial intelligence </a:t>
            </a:r>
            <a:r>
              <a:rPr lang="en-US" sz="2800" dirty="0" smtClean="0"/>
              <a:t>research</a:t>
            </a:r>
            <a:r>
              <a:rPr lang="hu-HU" sz="2800" dirty="0" smtClean="0"/>
              <a:t>” (a „</a:t>
            </a:r>
            <a:r>
              <a:rPr lang="hu-HU" sz="2800" dirty="0" err="1" smtClean="0"/>
              <a:t>nuclear</a:t>
            </a:r>
            <a:r>
              <a:rPr lang="hu-HU" sz="2800" dirty="0" smtClean="0"/>
              <a:t> </a:t>
            </a:r>
            <a:r>
              <a:rPr lang="hu-HU" sz="2800" dirty="0" err="1" smtClean="0"/>
              <a:t>winter</a:t>
            </a:r>
            <a:r>
              <a:rPr lang="hu-HU" sz="2800" dirty="0" smtClean="0"/>
              <a:t>” analógiájára) (</a:t>
            </a:r>
            <a:r>
              <a:rPr lang="hu-HU" sz="2800" dirty="0" err="1" smtClean="0"/>
              <a:t>Wiki</a:t>
            </a:r>
            <a:r>
              <a:rPr lang="hu-HU" sz="2800" dirty="0" smtClean="0"/>
              <a:t>)</a:t>
            </a:r>
            <a:endParaRPr lang="en-US" sz="2800" dirty="0" smtClean="0"/>
          </a:p>
          <a:p>
            <a:pPr lvl="1"/>
            <a:r>
              <a:rPr lang="hu-HU" sz="2400" dirty="0" err="1" smtClean="0"/>
              <a:t>Too</a:t>
            </a:r>
            <a:r>
              <a:rPr lang="hu-HU" sz="2400" dirty="0" smtClean="0"/>
              <a:t> </a:t>
            </a:r>
            <a:r>
              <a:rPr lang="hu-HU" sz="2400" dirty="0" err="1" smtClean="0"/>
              <a:t>big</a:t>
            </a:r>
            <a:r>
              <a:rPr lang="hu-HU" sz="2400" dirty="0" smtClean="0"/>
              <a:t> </a:t>
            </a:r>
            <a:r>
              <a:rPr lang="hu-HU" sz="2400" dirty="0" err="1" smtClean="0"/>
              <a:t>funding</a:t>
            </a:r>
            <a:r>
              <a:rPr lang="hu-HU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ym typeface="Wingdings" panose="05000000000000000000" pitchFamily="2" charset="2"/>
              </a:rPr>
              <a:t>too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big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expectations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disappointment in AI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err="1" smtClean="0">
                <a:sym typeface="Wingdings" panose="05000000000000000000" pitchFamily="2" charset="2"/>
              </a:rPr>
              <a:t>the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funding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practicall</a:t>
            </a:r>
            <a:r>
              <a:rPr lang="en-US" sz="2400" dirty="0" smtClean="0">
                <a:sym typeface="Wingdings" panose="05000000000000000000" pitchFamily="2" charset="2"/>
              </a:rPr>
              <a:t>y ceases to exist</a:t>
            </a:r>
            <a:endParaRPr lang="hu-HU" sz="2400" dirty="0" smtClean="0"/>
          </a:p>
          <a:p>
            <a:r>
              <a:rPr lang="hu-HU" sz="2800" dirty="0" smtClean="0"/>
              <a:t>1966: </a:t>
            </a:r>
            <a:r>
              <a:rPr lang="en-US" sz="2800" dirty="0" smtClean="0"/>
              <a:t>The </a:t>
            </a:r>
            <a:r>
              <a:rPr lang="hu-HU" sz="2800" dirty="0" smtClean="0"/>
              <a:t>ALPAC</a:t>
            </a:r>
            <a:r>
              <a:rPr lang="en-US" sz="2800" dirty="0" smtClean="0"/>
              <a:t> report</a:t>
            </a:r>
            <a:endParaRPr lang="hu-HU" sz="2800" dirty="0" smtClean="0"/>
          </a:p>
          <a:p>
            <a:pPr lvl="1"/>
            <a:r>
              <a:rPr lang="en-US" sz="2000" dirty="0" smtClean="0"/>
              <a:t>Russian</a:t>
            </a:r>
            <a:r>
              <a:rPr lang="hu-HU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English automatic translation</a:t>
            </a:r>
            <a:endParaRPr lang="hu-HU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Machine translation is slower, more expensive and of worse quality than to hire a translation agency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hu-HU" sz="20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hu-HU" sz="2000" i="1" dirty="0" smtClean="0">
                <a:sym typeface="Wingdings" panose="05000000000000000000" pitchFamily="2" charset="2"/>
              </a:rPr>
              <a:t>„</a:t>
            </a:r>
            <a:r>
              <a:rPr lang="en-US" sz="2000" i="1" dirty="0">
                <a:sym typeface="Wingdings" panose="05000000000000000000" pitchFamily="2" charset="2"/>
              </a:rPr>
              <a:t>The FTD machine-translation facility currently has a staff </a:t>
            </a:r>
            <a:r>
              <a:rPr lang="en-US" sz="2000" i="1" dirty="0" smtClean="0">
                <a:sym typeface="Wingdings" panose="05000000000000000000" pitchFamily="2" charset="2"/>
              </a:rPr>
              <a:t>of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smtClean="0">
                <a:sym typeface="Wingdings" panose="05000000000000000000" pitchFamily="2" charset="2"/>
              </a:rPr>
              <a:t>43 </a:t>
            </a:r>
            <a:r>
              <a:rPr lang="en-US" sz="2000" i="1" dirty="0">
                <a:sym typeface="Wingdings" panose="05000000000000000000" pitchFamily="2" charset="2"/>
              </a:rPr>
              <a:t>persons, including the </a:t>
            </a:r>
            <a:r>
              <a:rPr lang="en-US" sz="2000" i="1" dirty="0" err="1">
                <a:sym typeface="Wingdings" panose="05000000000000000000" pitchFamily="2" charset="2"/>
              </a:rPr>
              <a:t>posteditors</a:t>
            </a:r>
            <a:r>
              <a:rPr lang="en-US" sz="2000" i="1" dirty="0">
                <a:sym typeface="Wingdings" panose="05000000000000000000" pitchFamily="2" charset="2"/>
              </a:rPr>
              <a:t>. </a:t>
            </a:r>
            <a:r>
              <a:rPr lang="en-US" sz="2000" b="1" i="1" dirty="0" smtClean="0">
                <a:sym typeface="Wingdings" panose="05000000000000000000" pitchFamily="2" charset="2"/>
              </a:rPr>
              <a:t>Their final product is 100,000</a:t>
            </a:r>
            <a:r>
              <a:rPr lang="hu-HU" sz="2000" b="1" i="1" dirty="0" smtClean="0">
                <a:sym typeface="Wingdings" panose="05000000000000000000" pitchFamily="2" charset="2"/>
              </a:rPr>
              <a:t> </a:t>
            </a:r>
            <a:r>
              <a:rPr lang="en-US" sz="2000" b="1" i="1" dirty="0" smtClean="0">
                <a:sym typeface="Wingdings" panose="05000000000000000000" pitchFamily="2" charset="2"/>
              </a:rPr>
              <a:t>words of poor translation per day.</a:t>
            </a:r>
            <a:r>
              <a:rPr lang="en-US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>
                <a:sym typeface="Wingdings" panose="05000000000000000000" pitchFamily="2" charset="2"/>
              </a:rPr>
              <a:t>Since JPRS could do the </a:t>
            </a:r>
            <a:r>
              <a:rPr lang="en-US" sz="2000" i="1" dirty="0" smtClean="0">
                <a:sym typeface="Wingdings" panose="05000000000000000000" pitchFamily="2" charset="2"/>
              </a:rPr>
              <a:t>same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smtClean="0">
                <a:sym typeface="Wingdings" panose="05000000000000000000" pitchFamily="2" charset="2"/>
              </a:rPr>
              <a:t>amount </a:t>
            </a:r>
            <a:r>
              <a:rPr lang="en-US" sz="2000" i="1" dirty="0">
                <a:sym typeface="Wingdings" panose="05000000000000000000" pitchFamily="2" charset="2"/>
              </a:rPr>
              <a:t>of translation faster and for less than half the price, </a:t>
            </a:r>
            <a:r>
              <a:rPr lang="en-US" sz="2000" i="1" dirty="0" smtClean="0">
                <a:sym typeface="Wingdings" panose="05000000000000000000" pitchFamily="2" charset="2"/>
              </a:rPr>
              <a:t>the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smtClean="0">
                <a:sym typeface="Wingdings" panose="05000000000000000000" pitchFamily="2" charset="2"/>
              </a:rPr>
              <a:t>Committee </a:t>
            </a:r>
            <a:r>
              <a:rPr lang="en-US" sz="2000" i="1" dirty="0">
                <a:sym typeface="Wingdings" panose="05000000000000000000" pitchFamily="2" charset="2"/>
              </a:rPr>
              <a:t>is at a loss to understand why the FTD does not </a:t>
            </a:r>
            <a:r>
              <a:rPr lang="en-US" sz="2000" i="1" dirty="0" smtClean="0">
                <a:sym typeface="Wingdings" panose="05000000000000000000" pitchFamily="2" charset="2"/>
              </a:rPr>
              <a:t>rely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smtClean="0">
                <a:sym typeface="Wingdings" panose="05000000000000000000" pitchFamily="2" charset="2"/>
              </a:rPr>
              <a:t>on </a:t>
            </a:r>
            <a:r>
              <a:rPr lang="en-US" sz="2000" i="1" dirty="0">
                <a:sym typeface="Wingdings" panose="05000000000000000000" pitchFamily="2" charset="2"/>
              </a:rPr>
              <a:t>the services of the JPRS</a:t>
            </a:r>
            <a:r>
              <a:rPr lang="en-US" sz="2000" i="1" dirty="0" smtClean="0">
                <a:sym typeface="Wingdings" panose="05000000000000000000" pitchFamily="2" charset="2"/>
              </a:rPr>
              <a:t>.</a:t>
            </a:r>
            <a:r>
              <a:rPr lang="hu-HU" sz="2000" i="1" dirty="0" smtClean="0">
                <a:sym typeface="Wingdings" panose="05000000000000000000" pitchFamily="2" charset="2"/>
              </a:rPr>
              <a:t>”</a:t>
            </a:r>
            <a:endParaRPr lang="hu-HU" sz="2000" i="1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chemeClr val="tx1"/>
                </a:solidFill>
              </a:rPr>
              <a:t>Detour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smtClean="0">
                <a:solidFill>
                  <a:schemeClr val="tx1"/>
                </a:solidFill>
              </a:rPr>
              <a:t>– AI </a:t>
            </a:r>
            <a:r>
              <a:rPr lang="hu-HU" altLang="hu-HU" dirty="0" err="1" smtClean="0">
                <a:solidFill>
                  <a:schemeClr val="tx1"/>
                </a:solidFill>
              </a:rPr>
              <a:t>winters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6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hu-HU" sz="2800" dirty="0" smtClean="0"/>
              <a:t>1973: </a:t>
            </a:r>
            <a:r>
              <a:rPr lang="hu-HU" sz="2800" dirty="0" err="1" smtClean="0"/>
              <a:t>Lighthill</a:t>
            </a:r>
            <a:r>
              <a:rPr lang="hu-HU" sz="2800" dirty="0"/>
              <a:t> </a:t>
            </a:r>
            <a:r>
              <a:rPr lang="hu-HU" sz="2800" dirty="0" err="1" smtClean="0"/>
              <a:t>report</a:t>
            </a:r>
            <a:endParaRPr lang="hu-HU" sz="2800" dirty="0" smtClean="0"/>
          </a:p>
          <a:p>
            <a:pPr lvl="1"/>
            <a:r>
              <a:rPr lang="hu-HU" sz="2400" dirty="0" smtClean="0"/>
              <a:t>„</a:t>
            </a:r>
            <a:r>
              <a:rPr lang="en-US" sz="2400" dirty="0" smtClean="0"/>
              <a:t>In </a:t>
            </a:r>
            <a:r>
              <a:rPr lang="en-US" sz="2400" dirty="0"/>
              <a:t>no part of the field have the discoveries made so far produced the major impact that was then </a:t>
            </a:r>
            <a:r>
              <a:rPr lang="en-US" sz="2400" dirty="0" smtClean="0"/>
              <a:t>promised</a:t>
            </a:r>
            <a:r>
              <a:rPr lang="hu-HU" sz="2400" dirty="0" smtClean="0"/>
              <a:t>”</a:t>
            </a:r>
            <a:endParaRPr lang="en-US" sz="2400" dirty="0"/>
          </a:p>
          <a:p>
            <a:pPr lvl="1"/>
            <a:r>
              <a:rPr lang="en-US" sz="2400" dirty="0" smtClean="0"/>
              <a:t>It </a:t>
            </a:r>
            <a:r>
              <a:rPr lang="hu-HU" sz="2400" dirty="0" smtClean="0"/>
              <a:t>„</a:t>
            </a:r>
            <a:r>
              <a:rPr lang="en-US" sz="2400" dirty="0" smtClean="0"/>
              <a:t>formed </a:t>
            </a:r>
            <a:r>
              <a:rPr lang="en-US" sz="2400" dirty="0"/>
              <a:t>the basis for the decision by the British government to end support for AI research in most British </a:t>
            </a:r>
            <a:r>
              <a:rPr lang="en-US" sz="2400" dirty="0" smtClean="0"/>
              <a:t>universities</a:t>
            </a:r>
            <a:r>
              <a:rPr lang="hu-HU" sz="2400" dirty="0" smtClean="0"/>
              <a:t>”</a:t>
            </a:r>
          </a:p>
          <a:p>
            <a:r>
              <a:rPr lang="hu-HU" sz="2800" dirty="0" smtClean="0"/>
              <a:t>1974-1980 </a:t>
            </a:r>
            <a:r>
              <a:rPr lang="hu-HU" sz="2800" dirty="0" smtClean="0"/>
              <a:t>(</a:t>
            </a:r>
            <a:r>
              <a:rPr lang="en-US" sz="2800" dirty="0" smtClean="0"/>
              <a:t>first</a:t>
            </a:r>
            <a:r>
              <a:rPr lang="hu-HU" sz="2800" dirty="0" smtClean="0"/>
              <a:t> </a:t>
            </a:r>
            <a:r>
              <a:rPr lang="hu-HU" sz="2800" dirty="0" smtClean="0"/>
              <a:t>AI </a:t>
            </a:r>
            <a:r>
              <a:rPr lang="hu-HU" sz="2800" dirty="0" err="1" smtClean="0"/>
              <a:t>winter</a:t>
            </a:r>
            <a:r>
              <a:rPr lang="hu-HU" sz="2800" dirty="0" smtClean="0"/>
              <a:t>)</a:t>
            </a:r>
          </a:p>
          <a:p>
            <a:pPr lvl="1"/>
            <a:r>
              <a:rPr lang="hu-HU" sz="2400" dirty="0" smtClean="0"/>
              <a:t>DARPA: „</a:t>
            </a:r>
            <a:r>
              <a:rPr lang="hu-HU" sz="2400" dirty="0" err="1" smtClean="0"/>
              <a:t>Defense</a:t>
            </a:r>
            <a:r>
              <a:rPr lang="hu-HU" sz="2400" dirty="0" smtClean="0"/>
              <a:t> Advanced Research </a:t>
            </a:r>
            <a:r>
              <a:rPr lang="hu-HU" sz="2400" dirty="0" err="1" smtClean="0"/>
              <a:t>Projects</a:t>
            </a:r>
            <a:r>
              <a:rPr lang="hu-HU" sz="2400" dirty="0" smtClean="0"/>
              <a:t> </a:t>
            </a:r>
            <a:r>
              <a:rPr lang="hu-HU" sz="2400" dirty="0" err="1" smtClean="0"/>
              <a:t>Agency</a:t>
            </a:r>
            <a:r>
              <a:rPr lang="en-US" sz="2400" dirty="0" smtClean="0"/>
              <a:t>” </a:t>
            </a:r>
            <a:r>
              <a:rPr lang="en-US" sz="2400" dirty="0" smtClean="0"/>
              <a:t>funded lots of projects</a:t>
            </a:r>
            <a:r>
              <a:rPr lang="hu-HU" sz="2400" dirty="0" smtClean="0"/>
              <a:t> (</a:t>
            </a:r>
            <a:r>
              <a:rPr lang="en-US" sz="2400" dirty="0" err="1" smtClean="0"/>
              <a:t>e.g</a:t>
            </a:r>
            <a:r>
              <a:rPr lang="hu-HU" sz="2400" dirty="0" smtClean="0"/>
              <a:t>. </a:t>
            </a:r>
            <a:r>
              <a:rPr lang="hu-HU" sz="2400" dirty="0" smtClean="0"/>
              <a:t>„</a:t>
            </a:r>
            <a:r>
              <a:rPr lang="hu-HU" sz="2400" dirty="0" err="1" smtClean="0"/>
              <a:t>autonomous</a:t>
            </a:r>
            <a:r>
              <a:rPr lang="hu-HU" sz="2400" dirty="0" smtClean="0"/>
              <a:t> </a:t>
            </a:r>
            <a:r>
              <a:rPr lang="hu-HU" sz="2400" dirty="0" err="1" smtClean="0"/>
              <a:t>tanks</a:t>
            </a:r>
            <a:r>
              <a:rPr lang="hu-HU" sz="2400" dirty="0" smtClean="0"/>
              <a:t>”, </a:t>
            </a:r>
            <a:r>
              <a:rPr lang="en-US" sz="2400" dirty="0" smtClean="0"/>
              <a:t>speech recognition</a:t>
            </a:r>
            <a:r>
              <a:rPr lang="hu-HU" sz="2400" dirty="0" smtClean="0"/>
              <a:t>), </a:t>
            </a:r>
            <a:r>
              <a:rPr lang="en-US" sz="2400" dirty="0" smtClean="0"/>
              <a:t>then cut funding in </a:t>
            </a:r>
            <a:r>
              <a:rPr lang="hu-HU" sz="2400" dirty="0" smtClean="0"/>
              <a:t>1973</a:t>
            </a:r>
            <a:endParaRPr lang="hu-HU" sz="24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Detour</a:t>
            </a:r>
            <a:r>
              <a:rPr lang="hu-HU" altLang="hu-HU" dirty="0">
                <a:solidFill>
                  <a:schemeClr val="tx1"/>
                </a:solidFill>
              </a:rPr>
              <a:t> – AI </a:t>
            </a:r>
            <a:r>
              <a:rPr lang="hu-HU" altLang="hu-HU" dirty="0" err="1">
                <a:solidFill>
                  <a:schemeClr val="tx1"/>
                </a:solidFill>
              </a:rPr>
              <a:t>winters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531741"/>
            <a:ext cx="480926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26560" cy="4525963"/>
          </a:xfrm>
        </p:spPr>
        <p:txBody>
          <a:bodyPr/>
          <a:lstStyle/>
          <a:p>
            <a:r>
              <a:rPr lang="hu-HU" sz="2800" dirty="0" smtClean="0"/>
              <a:t>1987-1993 </a:t>
            </a:r>
            <a:r>
              <a:rPr lang="hu-HU" sz="2800" dirty="0" smtClean="0"/>
              <a:t>(</a:t>
            </a:r>
            <a:r>
              <a:rPr lang="en-US" sz="2800" dirty="0" smtClean="0"/>
              <a:t>second</a:t>
            </a:r>
            <a:r>
              <a:rPr lang="hu-HU" sz="2800" dirty="0" smtClean="0"/>
              <a:t> </a:t>
            </a:r>
            <a:r>
              <a:rPr lang="hu-HU" sz="2800" dirty="0" smtClean="0"/>
              <a:t>AI </a:t>
            </a:r>
            <a:r>
              <a:rPr lang="hu-HU" sz="2800" dirty="0" err="1" smtClean="0"/>
              <a:t>winter</a:t>
            </a:r>
            <a:r>
              <a:rPr lang="hu-HU" sz="2800" dirty="0" smtClean="0"/>
              <a:t>)</a:t>
            </a:r>
          </a:p>
          <a:p>
            <a:pPr lvl="1"/>
            <a:r>
              <a:rPr lang="en-US" sz="2400" dirty="0" smtClean="0"/>
              <a:t>Collapse of the </a:t>
            </a:r>
            <a:r>
              <a:rPr lang="hu-HU" sz="2400" dirty="0" smtClean="0"/>
              <a:t>LISP </a:t>
            </a:r>
            <a:r>
              <a:rPr lang="en-US" sz="2400" dirty="0" smtClean="0"/>
              <a:t>machines</a:t>
            </a:r>
            <a:r>
              <a:rPr lang="hu-HU" sz="2400" dirty="0" smtClean="0"/>
              <a:t> (</a:t>
            </a:r>
            <a:r>
              <a:rPr lang="en-US" sz="2400" dirty="0" smtClean="0"/>
              <a:t>because of e.g. </a:t>
            </a:r>
            <a:r>
              <a:rPr lang="hu-HU" sz="2400" dirty="0" smtClean="0"/>
              <a:t>SUN </a:t>
            </a:r>
            <a:r>
              <a:rPr lang="hu-HU" sz="2400" dirty="0" err="1" smtClean="0"/>
              <a:t>workstation</a:t>
            </a:r>
            <a:r>
              <a:rPr lang="en-US" sz="2400" dirty="0" smtClean="0"/>
              <a:t>s</a:t>
            </a:r>
            <a:r>
              <a:rPr lang="hu-HU" sz="2400" dirty="0" smtClean="0"/>
              <a:t>)</a:t>
            </a:r>
            <a:endParaRPr lang="hu-HU" sz="2400" dirty="0" smtClean="0"/>
          </a:p>
          <a:p>
            <a:pPr lvl="1"/>
            <a:r>
              <a:rPr lang="en-US" sz="2400" dirty="0" smtClean="0"/>
              <a:t>Disappointment in the </a:t>
            </a:r>
            <a:r>
              <a:rPr lang="en-US" sz="2400" dirty="0" smtClean="0"/>
              <a:t>“</a:t>
            </a:r>
            <a:r>
              <a:rPr lang="hu-HU" sz="2400" dirty="0" err="1" smtClean="0"/>
              <a:t>expert</a:t>
            </a:r>
            <a:r>
              <a:rPr lang="hu-HU" sz="2400" dirty="0" smtClean="0"/>
              <a:t> </a:t>
            </a:r>
            <a:r>
              <a:rPr lang="hu-HU" sz="2400" dirty="0" err="1" smtClean="0"/>
              <a:t>system</a:t>
            </a:r>
            <a:r>
              <a:rPr lang="en-US" sz="2400" dirty="0" smtClean="0"/>
              <a:t>s</a:t>
            </a:r>
            <a:r>
              <a:rPr lang="hu-HU" sz="2400" dirty="0" smtClean="0"/>
              <a:t>”</a:t>
            </a:r>
            <a:endParaRPr lang="hu-HU" sz="2400" dirty="0" smtClean="0"/>
          </a:p>
          <a:p>
            <a:r>
              <a:rPr lang="hu-HU" sz="2800" dirty="0" smtClean="0"/>
              <a:t>1983-: </a:t>
            </a:r>
            <a:r>
              <a:rPr lang="hu-HU" sz="2800" dirty="0" err="1" smtClean="0"/>
              <a:t>Strategic</a:t>
            </a:r>
            <a:r>
              <a:rPr lang="hu-HU" sz="2800" dirty="0" smtClean="0"/>
              <a:t> </a:t>
            </a:r>
            <a:r>
              <a:rPr lang="hu-HU" sz="2800" dirty="0" err="1" smtClean="0"/>
              <a:t>Computing</a:t>
            </a:r>
            <a:r>
              <a:rPr lang="hu-HU" sz="2800" dirty="0" smtClean="0"/>
              <a:t> </a:t>
            </a:r>
            <a:r>
              <a:rPr lang="hu-HU" sz="2800" dirty="0" err="1" smtClean="0"/>
              <a:t>Initiative</a:t>
            </a:r>
            <a:endParaRPr lang="hu-HU" sz="2800" dirty="0" smtClean="0"/>
          </a:p>
          <a:p>
            <a:pPr lvl="1"/>
            <a:r>
              <a:rPr lang="en-US" sz="2400" dirty="0" smtClean="0"/>
              <a:t>Actually DARPA, just using another organization</a:t>
            </a:r>
          </a:p>
          <a:p>
            <a:pPr lvl="1"/>
            <a:r>
              <a:rPr lang="hu-HU" sz="2400" dirty="0" smtClean="0"/>
              <a:t>1987</a:t>
            </a:r>
            <a:r>
              <a:rPr lang="hu-HU" sz="2400" dirty="0" smtClean="0"/>
              <a:t>: </a:t>
            </a:r>
            <a:r>
              <a:rPr lang="en-US" sz="2400" dirty="0" smtClean="0"/>
              <a:t>significant funding cuts</a:t>
            </a:r>
            <a:endParaRPr lang="hu-HU" sz="24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Detour</a:t>
            </a:r>
            <a:r>
              <a:rPr lang="hu-HU" altLang="hu-HU" dirty="0">
                <a:solidFill>
                  <a:schemeClr val="tx1"/>
                </a:solidFill>
              </a:rPr>
              <a:t> – AI </a:t>
            </a:r>
            <a:r>
              <a:rPr lang="hu-HU" altLang="hu-HU" dirty="0" err="1">
                <a:solidFill>
                  <a:schemeClr val="tx1"/>
                </a:solidFill>
              </a:rPr>
              <a:t>winters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531741"/>
            <a:ext cx="480926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65270</TotalTime>
  <Words>2282</Words>
  <Application>Microsoft Office PowerPoint</Application>
  <PresentationFormat>Szélesvásznú</PresentationFormat>
  <Paragraphs>293</Paragraphs>
  <Slides>36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1" baseType="lpstr">
      <vt:lpstr>Arial</vt:lpstr>
      <vt:lpstr>Times New Roman</vt:lpstr>
      <vt:lpstr>Wingdings</vt:lpstr>
      <vt:lpstr>Alapértelmezett terv</vt:lpstr>
      <vt:lpstr>Equation</vt:lpstr>
      <vt:lpstr>Artificial Neural Networks (ANNs)</vt:lpstr>
      <vt:lpstr>The neuron model</vt:lpstr>
      <vt:lpstr>The “perceptron” neural model</vt:lpstr>
      <vt:lpstr>Activation in the perceptron model</vt:lpstr>
      <vt:lpstr>The sigmoid activation function</vt:lpstr>
      <vt:lpstr>The representation power of one neuron</vt:lpstr>
      <vt:lpstr>Detour – AI winters</vt:lpstr>
      <vt:lpstr>Detour – AI winters</vt:lpstr>
      <vt:lpstr>Detour – AI winters</vt:lpstr>
      <vt:lpstr>Neural networks</vt:lpstr>
      <vt:lpstr>Alternatives to neural network structures</vt:lpstr>
      <vt:lpstr>Representation power of a neural network</vt:lpstr>
      <vt:lpstr>Representation power of a neural network #2</vt:lpstr>
      <vt:lpstr>Connection with statistical pattern recognition</vt:lpstr>
      <vt:lpstr>Connection with statistical pattern recognition #2</vt:lpstr>
      <vt:lpstr>The network output as a probability distribution</vt:lpstr>
      <vt:lpstr>Training using softmax</vt:lpstr>
      <vt:lpstr>Training the neural network</vt:lpstr>
      <vt:lpstr>Gradient descent (recap)</vt:lpstr>
      <vt:lpstr>Training the neural network #2</vt:lpstr>
      <vt:lpstr>The backpropagation algorithm</vt:lpstr>
      <vt:lpstr>The backpropagation algorithm #2</vt:lpstr>
      <vt:lpstr>The backpropagation algorithm #3</vt:lpstr>
      <vt:lpstr>The backpropagation algorithm #4</vt:lpstr>
      <vt:lpstr>The backpropagation algorithm #5</vt:lpstr>
      <vt:lpstr>The backpropagation algorithm #6</vt:lpstr>
      <vt:lpstr>Stochastic backpropagation</vt:lpstr>
      <vt:lpstr>Batch backpropagation</vt:lpstr>
      <vt:lpstr>Batch backpropagation #2</vt:lpstr>
      <vt:lpstr>Batch backpropagation for GPUs</vt:lpstr>
      <vt:lpstr>Weight initialization</vt:lpstr>
      <vt:lpstr>Shuffling the training data</vt:lpstr>
      <vt:lpstr>Shuffling the training data #2</vt:lpstr>
      <vt:lpstr>Normalization of the training data</vt:lpstr>
      <vt:lpstr>Normalization of the training data #2</vt:lpstr>
      <vt:lpstr>Setting the right learning rate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1794</cp:revision>
  <cp:lastPrinted>2022-01-27T10:06:07Z</cp:lastPrinted>
  <dcterms:created xsi:type="dcterms:W3CDTF">2008-09-10T10:17:38Z</dcterms:created>
  <dcterms:modified xsi:type="dcterms:W3CDTF">2023-04-27T08:05:16Z</dcterms:modified>
</cp:coreProperties>
</file>